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0" r:id="rId1"/>
  </p:sldMasterIdLst>
  <p:notesMasterIdLst>
    <p:notesMasterId r:id="rId24"/>
  </p:notesMasterIdLst>
  <p:sldIdLst>
    <p:sldId id="798" r:id="rId2"/>
    <p:sldId id="779" r:id="rId3"/>
    <p:sldId id="818" r:id="rId4"/>
    <p:sldId id="788" r:id="rId5"/>
    <p:sldId id="781" r:id="rId6"/>
    <p:sldId id="811" r:id="rId7"/>
    <p:sldId id="806" r:id="rId8"/>
    <p:sldId id="807" r:id="rId9"/>
    <p:sldId id="808" r:id="rId10"/>
    <p:sldId id="809" r:id="rId11"/>
    <p:sldId id="810" r:id="rId12"/>
    <p:sldId id="812" r:id="rId13"/>
    <p:sldId id="813" r:id="rId14"/>
    <p:sldId id="814" r:id="rId15"/>
    <p:sldId id="815" r:id="rId16"/>
    <p:sldId id="816" r:id="rId17"/>
    <p:sldId id="817" r:id="rId18"/>
    <p:sldId id="804" r:id="rId19"/>
    <p:sldId id="787" r:id="rId20"/>
    <p:sldId id="805" r:id="rId21"/>
    <p:sldId id="793" r:id="rId22"/>
    <p:sldId id="803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D0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1" autoAdjust="0"/>
    <p:restoredTop sz="86486" autoAdjust="0"/>
  </p:normalViewPr>
  <p:slideViewPr>
    <p:cSldViewPr>
      <p:cViewPr varScale="1">
        <p:scale>
          <a:sx n="77" d="100"/>
          <a:sy n="77" d="100"/>
        </p:scale>
        <p:origin x="11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681AD6-6454-48F6-B408-A520C650E4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EA1E4D-C389-47D9-AAC9-88537638DC60}">
      <dgm:prSet/>
      <dgm:spPr/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KIDNEY BEAN TRIAL - 2019</a:t>
          </a:r>
          <a:endParaRPr lang="en-US" b="1" dirty="0">
            <a:solidFill>
              <a:srgbClr val="FFFF00"/>
            </a:solidFill>
          </a:endParaRPr>
        </a:p>
      </dgm:t>
    </dgm:pt>
    <dgm:pt modelId="{46828481-70D8-4170-8F12-378335FCBC8D}" type="parTrans" cxnId="{6BDB9C7F-3C33-43F9-8B65-0578A40C8364}">
      <dgm:prSet/>
      <dgm:spPr/>
      <dgm:t>
        <a:bodyPr/>
        <a:lstStyle/>
        <a:p>
          <a:endParaRPr lang="en-US"/>
        </a:p>
      </dgm:t>
    </dgm:pt>
    <dgm:pt modelId="{99C60B92-71FA-4176-B7AA-30416940A9A7}" type="sibTrans" cxnId="{6BDB9C7F-3C33-43F9-8B65-0578A40C8364}">
      <dgm:prSet/>
      <dgm:spPr/>
      <dgm:t>
        <a:bodyPr/>
        <a:lstStyle/>
        <a:p>
          <a:endParaRPr lang="en-US"/>
        </a:p>
      </dgm:t>
    </dgm:pt>
    <dgm:pt modelId="{2AC66B17-AB32-4B42-B134-F1D7AB938BDE}" type="pres">
      <dgm:prSet presAssocID="{EC681AD6-6454-48F6-B408-A520C650E4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05E617-C6C4-4D37-93DC-DBF4281AFC21}" type="pres">
      <dgm:prSet presAssocID="{7DEA1E4D-C389-47D9-AAC9-88537638DC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587B2E-4353-4F50-8952-D13AD01FFF7F}" type="presOf" srcId="{7DEA1E4D-C389-47D9-AAC9-88537638DC60}" destId="{3005E617-C6C4-4D37-93DC-DBF4281AFC21}" srcOrd="0" destOrd="0" presId="urn:microsoft.com/office/officeart/2005/8/layout/vList2"/>
    <dgm:cxn modelId="{6BDB9C7F-3C33-43F9-8B65-0578A40C8364}" srcId="{EC681AD6-6454-48F6-B408-A520C650E48C}" destId="{7DEA1E4D-C389-47D9-AAC9-88537638DC60}" srcOrd="0" destOrd="0" parTransId="{46828481-70D8-4170-8F12-378335FCBC8D}" sibTransId="{99C60B92-71FA-4176-B7AA-30416940A9A7}"/>
    <dgm:cxn modelId="{49071016-B697-4161-9CCD-44DE3507209D}" type="presOf" srcId="{EC681AD6-6454-48F6-B408-A520C650E48C}" destId="{2AC66B17-AB32-4B42-B134-F1D7AB938BDE}" srcOrd="0" destOrd="0" presId="urn:microsoft.com/office/officeart/2005/8/layout/vList2"/>
    <dgm:cxn modelId="{82AEC45E-B7FF-4338-8E05-775E71BA6707}" type="presParOf" srcId="{2AC66B17-AB32-4B42-B134-F1D7AB938BDE}" destId="{3005E617-C6C4-4D37-93DC-DBF4281AFC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AC8F4-E99D-4792-B7D6-7D1382EAA9D6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8D6D9A-0694-4A1E-86EE-26F5B21B54E8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Dark Red Kidney Bean Traits</a:t>
          </a:r>
          <a:endParaRPr lang="en-US" dirty="0">
            <a:solidFill>
              <a:srgbClr val="FF0000"/>
            </a:solidFill>
          </a:endParaRPr>
        </a:p>
      </dgm:t>
    </dgm:pt>
    <dgm:pt modelId="{4DBB2428-51A4-44A9-8C70-C261ED1ACB39}" type="parTrans" cxnId="{0A97FD90-7C0E-44BC-B36D-B10D482F8D22}">
      <dgm:prSet/>
      <dgm:spPr/>
      <dgm:t>
        <a:bodyPr/>
        <a:lstStyle/>
        <a:p>
          <a:endParaRPr lang="en-US"/>
        </a:p>
      </dgm:t>
    </dgm:pt>
    <dgm:pt modelId="{904D5DAF-7F89-4C8E-BAAE-BB64DC0BD20E}" type="sibTrans" cxnId="{0A97FD90-7C0E-44BC-B36D-B10D482F8D22}">
      <dgm:prSet/>
      <dgm:spPr/>
      <dgm:t>
        <a:bodyPr/>
        <a:lstStyle/>
        <a:p>
          <a:endParaRPr lang="en-US"/>
        </a:p>
      </dgm:t>
    </dgm:pt>
    <dgm:pt modelId="{AE8BBFA8-E20F-4334-9B60-E93A66346A9F}" type="pres">
      <dgm:prSet presAssocID="{6A3AC8F4-E99D-4792-B7D6-7D1382EAA9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313282-6754-4F5C-8EED-459666499A13}" type="pres">
      <dgm:prSet presAssocID="{158D6D9A-0694-4A1E-86EE-26F5B21B54E8}" presName="linNode" presStyleCnt="0"/>
      <dgm:spPr/>
    </dgm:pt>
    <dgm:pt modelId="{5B58979E-7832-4164-9C21-937A61B8FE68}" type="pres">
      <dgm:prSet presAssocID="{158D6D9A-0694-4A1E-86EE-26F5B21B54E8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DF7A2E-62EF-41A6-B743-E380894C0C35}" type="presOf" srcId="{158D6D9A-0694-4A1E-86EE-26F5B21B54E8}" destId="{5B58979E-7832-4164-9C21-937A61B8FE68}" srcOrd="0" destOrd="0" presId="urn:microsoft.com/office/officeart/2005/8/layout/vList5"/>
    <dgm:cxn modelId="{0936FBA2-AF45-46BA-8082-E53F14D80CE6}" type="presOf" srcId="{6A3AC8F4-E99D-4792-B7D6-7D1382EAA9D6}" destId="{AE8BBFA8-E20F-4334-9B60-E93A66346A9F}" srcOrd="0" destOrd="0" presId="urn:microsoft.com/office/officeart/2005/8/layout/vList5"/>
    <dgm:cxn modelId="{0A97FD90-7C0E-44BC-B36D-B10D482F8D22}" srcId="{6A3AC8F4-E99D-4792-B7D6-7D1382EAA9D6}" destId="{158D6D9A-0694-4A1E-86EE-26F5B21B54E8}" srcOrd="0" destOrd="0" parTransId="{4DBB2428-51A4-44A9-8C70-C261ED1ACB39}" sibTransId="{904D5DAF-7F89-4C8E-BAAE-BB64DC0BD20E}"/>
    <dgm:cxn modelId="{154E800C-9CD0-4B01-80D9-8D8C2E5B009F}" type="presParOf" srcId="{AE8BBFA8-E20F-4334-9B60-E93A66346A9F}" destId="{9A313282-6754-4F5C-8EED-459666499A13}" srcOrd="0" destOrd="0" presId="urn:microsoft.com/office/officeart/2005/8/layout/vList5"/>
    <dgm:cxn modelId="{89EEA51F-8B5C-405E-9AC4-C8D1F81BC6AD}" type="presParOf" srcId="{9A313282-6754-4F5C-8EED-459666499A13}" destId="{5B58979E-7832-4164-9C21-937A61B8FE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3AC8F4-E99D-4792-B7D6-7D1382EAA9D6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8D6D9A-0694-4A1E-86EE-26F5B21B54E8}">
      <dgm:prSet/>
      <dgm:spPr/>
      <dgm:t>
        <a:bodyPr/>
        <a:lstStyle/>
        <a:p>
          <a:pPr rtl="0"/>
          <a:r>
            <a:rPr lang="en-US" b="1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Light Red Kidney Bean Traits</a:t>
          </a:r>
          <a:endParaRPr lang="en-US" dirty="0">
            <a:solidFill>
              <a:schemeClr val="accent5">
                <a:lumMod val="60000"/>
                <a:lumOff val="40000"/>
              </a:schemeClr>
            </a:solidFill>
          </a:endParaRPr>
        </a:p>
      </dgm:t>
    </dgm:pt>
    <dgm:pt modelId="{4DBB2428-51A4-44A9-8C70-C261ED1ACB39}" type="parTrans" cxnId="{0A97FD90-7C0E-44BC-B36D-B10D482F8D22}">
      <dgm:prSet/>
      <dgm:spPr/>
      <dgm:t>
        <a:bodyPr/>
        <a:lstStyle/>
        <a:p>
          <a:endParaRPr lang="en-US"/>
        </a:p>
      </dgm:t>
    </dgm:pt>
    <dgm:pt modelId="{904D5DAF-7F89-4C8E-BAAE-BB64DC0BD20E}" type="sibTrans" cxnId="{0A97FD90-7C0E-44BC-B36D-B10D482F8D22}">
      <dgm:prSet/>
      <dgm:spPr/>
      <dgm:t>
        <a:bodyPr/>
        <a:lstStyle/>
        <a:p>
          <a:endParaRPr lang="en-US"/>
        </a:p>
      </dgm:t>
    </dgm:pt>
    <dgm:pt modelId="{AE8BBFA8-E20F-4334-9B60-E93A66346A9F}" type="pres">
      <dgm:prSet presAssocID="{6A3AC8F4-E99D-4792-B7D6-7D1382EAA9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313282-6754-4F5C-8EED-459666499A13}" type="pres">
      <dgm:prSet presAssocID="{158D6D9A-0694-4A1E-86EE-26F5B21B54E8}" presName="linNode" presStyleCnt="0"/>
      <dgm:spPr/>
    </dgm:pt>
    <dgm:pt modelId="{5B58979E-7832-4164-9C21-937A61B8FE68}" type="pres">
      <dgm:prSet presAssocID="{158D6D9A-0694-4A1E-86EE-26F5B21B54E8}" presName="parentText" presStyleLbl="node1" presStyleIdx="0" presStyleCnt="1" custScaleX="277778" custLinFactNeighborX="5013" custLinFactNeighborY="5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DF7A2E-62EF-41A6-B743-E380894C0C35}" type="presOf" srcId="{158D6D9A-0694-4A1E-86EE-26F5B21B54E8}" destId="{5B58979E-7832-4164-9C21-937A61B8FE68}" srcOrd="0" destOrd="0" presId="urn:microsoft.com/office/officeart/2005/8/layout/vList5"/>
    <dgm:cxn modelId="{0936FBA2-AF45-46BA-8082-E53F14D80CE6}" type="presOf" srcId="{6A3AC8F4-E99D-4792-B7D6-7D1382EAA9D6}" destId="{AE8BBFA8-E20F-4334-9B60-E93A66346A9F}" srcOrd="0" destOrd="0" presId="urn:microsoft.com/office/officeart/2005/8/layout/vList5"/>
    <dgm:cxn modelId="{0A97FD90-7C0E-44BC-B36D-B10D482F8D22}" srcId="{6A3AC8F4-E99D-4792-B7D6-7D1382EAA9D6}" destId="{158D6D9A-0694-4A1E-86EE-26F5B21B54E8}" srcOrd="0" destOrd="0" parTransId="{4DBB2428-51A4-44A9-8C70-C261ED1ACB39}" sibTransId="{904D5DAF-7F89-4C8E-BAAE-BB64DC0BD20E}"/>
    <dgm:cxn modelId="{154E800C-9CD0-4B01-80D9-8D8C2E5B009F}" type="presParOf" srcId="{AE8BBFA8-E20F-4334-9B60-E93A66346A9F}" destId="{9A313282-6754-4F5C-8EED-459666499A13}" srcOrd="0" destOrd="0" presId="urn:microsoft.com/office/officeart/2005/8/layout/vList5"/>
    <dgm:cxn modelId="{89EEA51F-8B5C-405E-9AC4-C8D1F81BC6AD}" type="presParOf" srcId="{9A313282-6754-4F5C-8EED-459666499A13}" destId="{5B58979E-7832-4164-9C21-937A61B8FE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3AC8F4-E99D-4792-B7D6-7D1382EAA9D6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8D6D9A-0694-4A1E-86EE-26F5B21B54E8}">
      <dgm:prSet/>
      <dgm:spPr/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Yellow Bean Agronomic Traits</a:t>
          </a:r>
          <a:endParaRPr lang="en-US" dirty="0">
            <a:solidFill>
              <a:srgbClr val="FFFF00"/>
            </a:solidFill>
          </a:endParaRPr>
        </a:p>
      </dgm:t>
    </dgm:pt>
    <dgm:pt modelId="{4DBB2428-51A4-44A9-8C70-C261ED1ACB39}" type="parTrans" cxnId="{0A97FD90-7C0E-44BC-B36D-B10D482F8D22}">
      <dgm:prSet/>
      <dgm:spPr/>
      <dgm:t>
        <a:bodyPr/>
        <a:lstStyle/>
        <a:p>
          <a:endParaRPr lang="en-US"/>
        </a:p>
      </dgm:t>
    </dgm:pt>
    <dgm:pt modelId="{904D5DAF-7F89-4C8E-BAAE-BB64DC0BD20E}" type="sibTrans" cxnId="{0A97FD90-7C0E-44BC-B36D-B10D482F8D22}">
      <dgm:prSet/>
      <dgm:spPr/>
      <dgm:t>
        <a:bodyPr/>
        <a:lstStyle/>
        <a:p>
          <a:endParaRPr lang="en-US"/>
        </a:p>
      </dgm:t>
    </dgm:pt>
    <dgm:pt modelId="{AE8BBFA8-E20F-4334-9B60-E93A66346A9F}" type="pres">
      <dgm:prSet presAssocID="{6A3AC8F4-E99D-4792-B7D6-7D1382EAA9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313282-6754-4F5C-8EED-459666499A13}" type="pres">
      <dgm:prSet presAssocID="{158D6D9A-0694-4A1E-86EE-26F5B21B54E8}" presName="linNode" presStyleCnt="0"/>
      <dgm:spPr/>
    </dgm:pt>
    <dgm:pt modelId="{5B58979E-7832-4164-9C21-937A61B8FE68}" type="pres">
      <dgm:prSet presAssocID="{158D6D9A-0694-4A1E-86EE-26F5B21B54E8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DF7A2E-62EF-41A6-B743-E380894C0C35}" type="presOf" srcId="{158D6D9A-0694-4A1E-86EE-26F5B21B54E8}" destId="{5B58979E-7832-4164-9C21-937A61B8FE68}" srcOrd="0" destOrd="0" presId="urn:microsoft.com/office/officeart/2005/8/layout/vList5"/>
    <dgm:cxn modelId="{0936FBA2-AF45-46BA-8082-E53F14D80CE6}" type="presOf" srcId="{6A3AC8F4-E99D-4792-B7D6-7D1382EAA9D6}" destId="{AE8BBFA8-E20F-4334-9B60-E93A66346A9F}" srcOrd="0" destOrd="0" presId="urn:microsoft.com/office/officeart/2005/8/layout/vList5"/>
    <dgm:cxn modelId="{0A97FD90-7C0E-44BC-B36D-B10D482F8D22}" srcId="{6A3AC8F4-E99D-4792-B7D6-7D1382EAA9D6}" destId="{158D6D9A-0694-4A1E-86EE-26F5B21B54E8}" srcOrd="0" destOrd="0" parTransId="{4DBB2428-51A4-44A9-8C70-C261ED1ACB39}" sibTransId="{904D5DAF-7F89-4C8E-BAAE-BB64DC0BD20E}"/>
    <dgm:cxn modelId="{154E800C-9CD0-4B01-80D9-8D8C2E5B009F}" type="presParOf" srcId="{AE8BBFA8-E20F-4334-9B60-E93A66346A9F}" destId="{9A313282-6754-4F5C-8EED-459666499A13}" srcOrd="0" destOrd="0" presId="urn:microsoft.com/office/officeart/2005/8/layout/vList5"/>
    <dgm:cxn modelId="{89EEA51F-8B5C-405E-9AC4-C8D1F81BC6AD}" type="presParOf" srcId="{9A313282-6754-4F5C-8EED-459666499A13}" destId="{5B58979E-7832-4164-9C21-937A61B8FE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681AD6-6454-48F6-B408-A520C650E4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EA1E4D-C389-47D9-AAC9-88537638DC60}">
      <dgm:prSet/>
      <dgm:spPr/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White Mold Trials - 2019</a:t>
          </a:r>
          <a:endParaRPr lang="en-US" b="1" dirty="0">
            <a:solidFill>
              <a:srgbClr val="FFFF00"/>
            </a:solidFill>
          </a:endParaRPr>
        </a:p>
      </dgm:t>
    </dgm:pt>
    <dgm:pt modelId="{46828481-70D8-4170-8F12-378335FCBC8D}" type="parTrans" cxnId="{6BDB9C7F-3C33-43F9-8B65-0578A40C8364}">
      <dgm:prSet/>
      <dgm:spPr/>
      <dgm:t>
        <a:bodyPr/>
        <a:lstStyle/>
        <a:p>
          <a:endParaRPr lang="en-US"/>
        </a:p>
      </dgm:t>
    </dgm:pt>
    <dgm:pt modelId="{99C60B92-71FA-4176-B7AA-30416940A9A7}" type="sibTrans" cxnId="{6BDB9C7F-3C33-43F9-8B65-0578A40C8364}">
      <dgm:prSet/>
      <dgm:spPr/>
      <dgm:t>
        <a:bodyPr/>
        <a:lstStyle/>
        <a:p>
          <a:endParaRPr lang="en-US"/>
        </a:p>
      </dgm:t>
    </dgm:pt>
    <dgm:pt modelId="{2AC66B17-AB32-4B42-B134-F1D7AB938BDE}" type="pres">
      <dgm:prSet presAssocID="{EC681AD6-6454-48F6-B408-A520C650E4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05E617-C6C4-4D37-93DC-DBF4281AFC21}" type="pres">
      <dgm:prSet presAssocID="{7DEA1E4D-C389-47D9-AAC9-88537638DC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587B2E-4353-4F50-8952-D13AD01FFF7F}" type="presOf" srcId="{7DEA1E4D-C389-47D9-AAC9-88537638DC60}" destId="{3005E617-C6C4-4D37-93DC-DBF4281AFC21}" srcOrd="0" destOrd="0" presId="urn:microsoft.com/office/officeart/2005/8/layout/vList2"/>
    <dgm:cxn modelId="{6BDB9C7F-3C33-43F9-8B65-0578A40C8364}" srcId="{EC681AD6-6454-48F6-B408-A520C650E48C}" destId="{7DEA1E4D-C389-47D9-AAC9-88537638DC60}" srcOrd="0" destOrd="0" parTransId="{46828481-70D8-4170-8F12-378335FCBC8D}" sibTransId="{99C60B92-71FA-4176-B7AA-30416940A9A7}"/>
    <dgm:cxn modelId="{49071016-B697-4161-9CCD-44DE3507209D}" type="presOf" srcId="{EC681AD6-6454-48F6-B408-A520C650E48C}" destId="{2AC66B17-AB32-4B42-B134-F1D7AB938BDE}" srcOrd="0" destOrd="0" presId="urn:microsoft.com/office/officeart/2005/8/layout/vList2"/>
    <dgm:cxn modelId="{82AEC45E-B7FF-4338-8E05-775E71BA6707}" type="presParOf" srcId="{2AC66B17-AB32-4B42-B134-F1D7AB938BDE}" destId="{3005E617-C6C4-4D37-93DC-DBF4281AFC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5E617-C6C4-4D37-93DC-DBF4281AFC21}">
      <dsp:nvSpPr>
        <dsp:cNvPr id="0" name=""/>
        <dsp:cNvSpPr/>
      </dsp:nvSpPr>
      <dsp:spPr>
        <a:xfrm>
          <a:off x="0" y="2549"/>
          <a:ext cx="9143999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>
              <a:solidFill>
                <a:srgbClr val="FFFF00"/>
              </a:solidFill>
            </a:rPr>
            <a:t>KIDNEY BEAN TRIAL - 2019</a:t>
          </a:r>
          <a:endParaRPr lang="en-US" sz="4700" b="1" kern="1200" dirty="0">
            <a:solidFill>
              <a:srgbClr val="FFFF00"/>
            </a:solidFill>
          </a:endParaRPr>
        </a:p>
      </dsp:txBody>
      <dsp:txXfrm>
        <a:off x="53688" y="56237"/>
        <a:ext cx="9036623" cy="992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8979E-7832-4164-9C21-937A61B8FE68}">
      <dsp:nvSpPr>
        <dsp:cNvPr id="0" name=""/>
        <dsp:cNvSpPr/>
      </dsp:nvSpPr>
      <dsp:spPr>
        <a:xfrm>
          <a:off x="4015" y="0"/>
          <a:ext cx="8221569" cy="114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FF0000"/>
              </a:solidFill>
            </a:rPr>
            <a:t>Dark Red Kidney Bean Traits</a:t>
          </a:r>
          <a:endParaRPr lang="en-US" sz="4600" kern="1200" dirty="0">
            <a:solidFill>
              <a:srgbClr val="FF0000"/>
            </a:solidFill>
          </a:endParaRPr>
        </a:p>
      </dsp:txBody>
      <dsp:txXfrm>
        <a:off x="59812" y="55797"/>
        <a:ext cx="8109975" cy="1031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8979E-7832-4164-9C21-937A61B8FE68}">
      <dsp:nvSpPr>
        <dsp:cNvPr id="0" name=""/>
        <dsp:cNvSpPr/>
      </dsp:nvSpPr>
      <dsp:spPr>
        <a:xfrm>
          <a:off x="8030" y="0"/>
          <a:ext cx="8221569" cy="114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Light Red Kidney Bean Traits</a:t>
          </a:r>
          <a:endParaRPr lang="en-US" sz="4500" kern="1200" dirty="0">
            <a:solidFill>
              <a:schemeClr val="accent5">
                <a:lumMod val="60000"/>
                <a:lumOff val="40000"/>
              </a:schemeClr>
            </a:solidFill>
          </a:endParaRPr>
        </a:p>
      </dsp:txBody>
      <dsp:txXfrm>
        <a:off x="63827" y="55797"/>
        <a:ext cx="8109975" cy="10314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8979E-7832-4164-9C21-937A61B8FE68}">
      <dsp:nvSpPr>
        <dsp:cNvPr id="0" name=""/>
        <dsp:cNvSpPr/>
      </dsp:nvSpPr>
      <dsp:spPr>
        <a:xfrm>
          <a:off x="4015" y="0"/>
          <a:ext cx="8221569" cy="114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FFFF00"/>
              </a:solidFill>
            </a:rPr>
            <a:t>Yellow Bean Agronomic Traits</a:t>
          </a:r>
          <a:endParaRPr lang="en-US" sz="4400" kern="1200" dirty="0">
            <a:solidFill>
              <a:srgbClr val="FFFF00"/>
            </a:solidFill>
          </a:endParaRPr>
        </a:p>
      </dsp:txBody>
      <dsp:txXfrm>
        <a:off x="59812" y="55797"/>
        <a:ext cx="8109975" cy="10314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5E617-C6C4-4D37-93DC-DBF4281AFC21}">
      <dsp:nvSpPr>
        <dsp:cNvPr id="0" name=""/>
        <dsp:cNvSpPr/>
      </dsp:nvSpPr>
      <dsp:spPr>
        <a:xfrm>
          <a:off x="0" y="2549"/>
          <a:ext cx="9143999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>
              <a:solidFill>
                <a:srgbClr val="FFFF00"/>
              </a:solidFill>
            </a:rPr>
            <a:t>White Mold Trials - 2019</a:t>
          </a:r>
          <a:endParaRPr lang="en-US" sz="4700" b="1" kern="1200" dirty="0">
            <a:solidFill>
              <a:srgbClr val="FFFF00"/>
            </a:solidFill>
          </a:endParaRPr>
        </a:p>
      </dsp:txBody>
      <dsp:txXfrm>
        <a:off x="53688" y="56237"/>
        <a:ext cx="9036623" cy="99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CE94FEA-352D-4DAA-8203-473C12B14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90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A0518-0DBB-40C3-BA5C-CDF3713359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99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281FF-FD8B-4AFB-8C24-9B47CB0B4C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281FF-FD8B-4AFB-8C24-9B47CB0B4C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45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281FF-FD8B-4AFB-8C24-9B47CB0B4C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2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281FF-FD8B-4AFB-8C24-9B47CB0B4C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902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281FF-FD8B-4AFB-8C24-9B47CB0B4C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14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6C7E2-B750-4F12-A8FC-4E29B3FDA1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63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36269-9693-4F60-A548-A67F59750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79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86907-23C0-4DC0-8363-64E111691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41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3E6A791-D6B9-43B9-BD4B-A35347B4D9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2880" y="1302958"/>
            <a:ext cx="8778239" cy="169020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B32A1E6-8487-4C02-A025-E89502EB3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564" y="6088607"/>
            <a:ext cx="8778875" cy="266740"/>
          </a:xfrm>
        </p:spPr>
        <p:txBody>
          <a:bodyPr tIns="45720" bIns="45720" anchor="b"/>
          <a:lstStyle>
            <a:lvl1pPr marL="0" indent="0">
              <a:buNone/>
              <a:defRPr sz="700">
                <a:solidFill>
                  <a:schemeClr val="bg1">
                    <a:lumMod val="65000"/>
                  </a:schemeClr>
                </a:solidFill>
              </a:defRPr>
            </a:lvl1pPr>
            <a:lvl2pPr marL="173033" indent="0">
              <a:buNone/>
              <a:defRPr/>
            </a:lvl2pPr>
            <a:lvl3pPr marL="346067" indent="0">
              <a:buNone/>
              <a:defRPr/>
            </a:lvl3pPr>
            <a:lvl4pPr marL="511163" indent="0">
              <a:buNone/>
              <a:defRPr/>
            </a:lvl4pPr>
            <a:lvl5pPr marL="68419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B06126-9F57-4CEC-B245-022055C8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58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871BF-8B00-4CA6-9980-B1D6532E9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4AFC02-66CE-4711-ABAD-8D766E7484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0D79F-C0D5-44D9-9C14-7C1FCE462C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955F0-00B3-44A2-B477-F3B69D0C3E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2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A70F2-BC19-44A0-8B53-5452146F73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26C6D-DB27-4C12-9A91-352A26D442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6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7D757-7B44-4BB1-8181-57020A7162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10648-C10F-4816-B542-A98FB56EDC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3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3F1CA-0E85-4D09-8B35-D0197E59C2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0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6C281FF-FD8B-4AFB-8C24-9B47CB0B4C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8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  <p:sldLayoutId id="2147484612" r:id="rId12"/>
    <p:sldLayoutId id="2147484613" r:id="rId13"/>
    <p:sldLayoutId id="2147484614" r:id="rId14"/>
    <p:sldLayoutId id="2147484615" r:id="rId15"/>
    <p:sldLayoutId id="2147484616" r:id="rId16"/>
    <p:sldLayoutId id="2147484617" r:id="rId17"/>
    <p:sldLayoutId id="2147484618" r:id="rId18"/>
    <p:sldLayoutId id="214748461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9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25.jpg"/><Relationship Id="rId10" Type="http://schemas.openxmlformats.org/officeDocument/2006/relationships/image" Target="../media/image24.png"/><Relationship Id="rId4" Type="http://schemas.openxmlformats.org/officeDocument/2006/relationships/image" Target="../media/image5.jpe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msu.edu/webstyle/official-images/spartan-head/index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305"/>
            <a:ext cx="9144000" cy="5987695"/>
          </a:xfrm>
          <a:prstGeom prst="rect">
            <a:avLst/>
          </a:prstGeom>
        </p:spPr>
      </p:pic>
      <p:sp>
        <p:nvSpPr>
          <p:cNvPr id="6146" name="Vertical Scroll 2"/>
          <p:cNvSpPr>
            <a:spLocks noChangeArrowheads="1"/>
          </p:cNvSpPr>
          <p:nvPr/>
        </p:nvSpPr>
        <p:spPr bwMode="auto">
          <a:xfrm>
            <a:off x="381000" y="0"/>
            <a:ext cx="7315200" cy="6858000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76200"/>
            <a:ext cx="93726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Breeding Beans in a Changing Environment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1100" y="3962400"/>
            <a:ext cx="5715000" cy="29546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Jim Kelly </a:t>
            </a:r>
          </a:p>
          <a:p>
            <a:pPr algn="ctr">
              <a:defRPr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Evan Wright</a:t>
            </a:r>
          </a:p>
          <a:p>
            <a:pPr algn="ctr">
              <a:defRPr/>
            </a:pP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Halima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Awale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Andrew </a:t>
            </a:r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Wiersma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903" y="4981903"/>
            <a:ext cx="1876097" cy="187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8126"/>
            <a:ext cx="5593393" cy="23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0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763000" cy="213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Canning Quality Light Red Kidneys</a:t>
            </a:r>
            <a:endParaRPr lang="en-US" sz="4000" dirty="0" smtClean="0">
              <a:solidFill>
                <a:schemeClr val="accent3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39"/>
            <a:ext cx="9296400" cy="6972301"/>
          </a:xfrm>
        </p:spPr>
      </p:pic>
    </p:spTree>
    <p:extLst>
      <p:ext uri="{BB962C8B-B14F-4D97-AF65-F5344CB8AC3E}">
        <p14:creationId xmlns:p14="http://schemas.microsoft.com/office/powerpoint/2010/main" val="12823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6629400" cy="838200"/>
          </a:xfrm>
        </p:spPr>
        <p:txBody>
          <a:bodyPr/>
          <a:lstStyle/>
          <a:p>
            <a:pPr algn="ctr">
              <a:defRPr/>
            </a:pPr>
            <a:r>
              <a:rPr lang="en-US" sz="4800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COHO LIGHT </a:t>
            </a:r>
            <a:r>
              <a:rPr lang="en-US" sz="4800" b="0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RED KIDNEY BEAN </a:t>
            </a:r>
            <a:endParaRPr lang="en-US" sz="4800" b="0" u="sng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371600"/>
            <a:ext cx="8229600" cy="5486400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•"/>
              <a:defRPr/>
            </a:pP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COHO</a:t>
            </a:r>
            <a:r>
              <a:rPr lang="en-US" sz="2800" dirty="0" smtClean="0"/>
              <a:t> has been tested for </a:t>
            </a:r>
            <a:r>
              <a:rPr lang="en-US" sz="2800" dirty="0" smtClean="0"/>
              <a:t>5 </a:t>
            </a:r>
            <a:r>
              <a:rPr lang="en-US" sz="2800" dirty="0" smtClean="0"/>
              <a:t>years </a:t>
            </a:r>
            <a:r>
              <a:rPr lang="en-US" sz="2800" dirty="0"/>
              <a:t>(</a:t>
            </a:r>
            <a:r>
              <a:rPr lang="en-US" sz="2800" dirty="0" smtClean="0"/>
              <a:t>2015-19) as K15601 across </a:t>
            </a:r>
            <a:r>
              <a:rPr lang="en-US" sz="2800" dirty="0" smtClean="0"/>
              <a:t>14 </a:t>
            </a:r>
            <a:r>
              <a:rPr lang="en-US" sz="2800" dirty="0"/>
              <a:t>locations </a:t>
            </a:r>
            <a:r>
              <a:rPr lang="en-US" sz="2800" dirty="0" smtClean="0"/>
              <a:t>in Michigan</a:t>
            </a:r>
            <a:endParaRPr lang="en-US" sz="2800" dirty="0"/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Coho yielded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31.2 </a:t>
            </a:r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cwt/acre 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err="1" smtClean="0"/>
              <a:t>Outyielded</a:t>
            </a:r>
            <a:r>
              <a:rPr lang="en-US" sz="2800" dirty="0" smtClean="0"/>
              <a:t> </a:t>
            </a:r>
            <a:r>
              <a:rPr lang="en-US" sz="2800" dirty="0" err="1" smtClean="0"/>
              <a:t>Clouseau</a:t>
            </a:r>
            <a:r>
              <a:rPr lang="en-US" sz="2800" dirty="0" smtClean="0"/>
              <a:t> by </a:t>
            </a:r>
            <a:r>
              <a:rPr lang="en-US" sz="2800" dirty="0" smtClean="0"/>
              <a:t>8%; </a:t>
            </a:r>
            <a:r>
              <a:rPr lang="en-US" sz="2800" dirty="0" smtClean="0"/>
              <a:t>CELRK by </a:t>
            </a:r>
            <a:r>
              <a:rPr lang="en-US" sz="2800" dirty="0" smtClean="0"/>
              <a:t>18%</a:t>
            </a:r>
            <a:endParaRPr lang="en-US" sz="2800" dirty="0" smtClean="0"/>
          </a:p>
          <a:p>
            <a:pPr algn="just">
              <a:buFontTx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Good level of lodging resistance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Partial resistance to root rots</a:t>
            </a:r>
            <a:r>
              <a:rPr lang="en-US" sz="2800" dirty="0" smtClean="0"/>
              <a:t>, CBB </a:t>
            </a:r>
            <a:r>
              <a:rPr lang="en-US" sz="2800" dirty="0" smtClean="0"/>
              <a:t>&amp; brown spot </a:t>
            </a:r>
            <a:endParaRPr lang="en-US" sz="2800" dirty="0"/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Seed size smaller than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Clouseau</a:t>
            </a:r>
            <a:endParaRPr lang="en-US" sz="2800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Uniform dry down compared to Inferno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Coho retains pink color following harvest and storage and has good canning quality equivalent to </a:t>
            </a:r>
            <a:r>
              <a:rPr lang="en-US" sz="2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Clouseau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just">
              <a:buFontTx/>
              <a:buChar char="•"/>
              <a:defRPr/>
            </a:pPr>
            <a:endParaRPr lang="en-US" sz="2800" dirty="0"/>
          </a:p>
        </p:txBody>
      </p:sp>
      <p:sp>
        <p:nvSpPr>
          <p:cNvPr id="3" name="AutoShape 4" descr="Image result for alpena"/>
          <p:cNvSpPr>
            <a:spLocks noChangeAspect="1" noChangeArrowheads="1"/>
          </p:cNvSpPr>
          <p:nvPr/>
        </p:nvSpPr>
        <p:spPr bwMode="auto">
          <a:xfrm>
            <a:off x="155575" y="-731838"/>
            <a:ext cx="2028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6" y="-11637"/>
            <a:ext cx="2375164" cy="1002237"/>
          </a:xfrm>
          <a:prstGeom prst="rect">
            <a:avLst/>
          </a:prstGeom>
        </p:spPr>
      </p:pic>
      <p:pic>
        <p:nvPicPr>
          <p:cNvPr id="7" name="Picture 5" descr="LightRedKidneyClose-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6138"/>
            <a:ext cx="1576701" cy="1576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3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682" y="0"/>
            <a:ext cx="8036718" cy="748903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D09E00"/>
                </a:solidFill>
              </a:rPr>
              <a:t>Development of  Y16507 YELLOW</a:t>
            </a:r>
            <a:endParaRPr lang="en-US" u="sng" dirty="0">
              <a:solidFill>
                <a:srgbClr val="D09E00"/>
              </a:solidFill>
            </a:endParaRPr>
          </a:p>
        </p:txBody>
      </p:sp>
      <p:sp>
        <p:nvSpPr>
          <p:cNvPr id="8" name="AutoShape 2" descr="Image result for bean pictures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983185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R1146-123 CANARIO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3352800" y="1633538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3" name="Picture 10" descr="WhiteKidneyClose-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57"/>
            <a:ext cx="1828800" cy="162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876800" y="975066"/>
            <a:ext cx="206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Y11405 AZP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6" name="Picture 6" descr="DarkRedKidneyClose-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87" y="1277938"/>
            <a:ext cx="1828800" cy="162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3071403" y="4328975"/>
            <a:ext cx="2298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Y16507 YELLOW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76" y="442539"/>
            <a:ext cx="2165503" cy="385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Content Placeholder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582" y="1400048"/>
            <a:ext cx="2105418" cy="1905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ntent Placeholder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741" y="4729085"/>
            <a:ext cx="2173096" cy="1966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1277938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2013</a:t>
            </a:r>
            <a:endParaRPr lang="en-US" sz="2000" dirty="0"/>
          </a:p>
        </p:txBody>
      </p:sp>
      <p:sp>
        <p:nvSpPr>
          <p:cNvPr id="5" name="Down Arrow 4"/>
          <p:cNvSpPr/>
          <p:nvPr/>
        </p:nvSpPr>
        <p:spPr>
          <a:xfrm>
            <a:off x="3496844" y="2594185"/>
            <a:ext cx="642050" cy="1076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21283" y="3943290"/>
            <a:ext cx="80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2016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429000"/>
            <a:ext cx="161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RES. BCMV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03247" y="3300996"/>
            <a:ext cx="161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SUS. BCMV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050" y="4423912"/>
            <a:ext cx="3030867" cy="2424693"/>
          </a:xfrm>
          <a:prstGeom prst="rect">
            <a:avLst/>
          </a:prstGeom>
        </p:spPr>
      </p:pic>
      <p:pic>
        <p:nvPicPr>
          <p:cNvPr id="27" name="Picture 26" descr="PB300348.JPG"/>
          <p:cNvPicPr>
            <a:picLocks noChangeAspect="1"/>
          </p:cNvPicPr>
          <p:nvPr/>
        </p:nvPicPr>
        <p:blipFill>
          <a:blip r:embed="rId8" cstate="print"/>
          <a:srcRect l="26667" t="21111" r="31667" b="11111"/>
          <a:stretch>
            <a:fillRect/>
          </a:stretch>
        </p:blipFill>
        <p:spPr>
          <a:xfrm>
            <a:off x="7121145" y="0"/>
            <a:ext cx="2067654" cy="25225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8" name="Object 2"/>
          <p:cNvGraphicFramePr>
            <a:graphicFrameLocks noChangeAspect="1"/>
          </p:cNvGraphicFramePr>
          <p:nvPr>
            <p:extLst/>
          </p:nvPr>
        </p:nvGraphicFramePr>
        <p:xfrm>
          <a:off x="6117216" y="4982961"/>
          <a:ext cx="3048000" cy="1865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hoto Editor Photo" r:id="rId9" imgW="18866667" imgH="10221752" progId="MSPhotoEd.3">
                  <p:embed/>
                </p:oleObj>
              </mc:Choice>
              <mc:Fallback>
                <p:oleObj name="Photo Editor Photo" r:id="rId9" imgW="18866667" imgH="10221752" progId="MSPhotoEd.3">
                  <p:embed/>
                  <p:pic>
                    <p:nvPicPr>
                      <p:cNvPr id="2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216" y="4982961"/>
                        <a:ext cx="3048000" cy="1865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84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0"/>
            <a:ext cx="8915400" cy="990600"/>
            <a:chOff x="152396" y="0"/>
            <a:chExt cx="8610606" cy="1143000"/>
          </a:xfrm>
        </p:grpSpPr>
        <p:sp>
          <p:nvSpPr>
            <p:cNvPr id="7" name="Pentagon 6"/>
            <p:cNvSpPr/>
            <p:nvPr/>
          </p:nvSpPr>
          <p:spPr>
            <a:xfrm rot="10800000">
              <a:off x="152396" y="0"/>
              <a:ext cx="8610606" cy="1143000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8" name="Pentagon 4"/>
            <p:cNvSpPr/>
            <p:nvPr/>
          </p:nvSpPr>
          <p:spPr>
            <a:xfrm rot="21600000">
              <a:off x="437450" y="0"/>
              <a:ext cx="8325552" cy="1143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4031" tIns="129540" rIns="241808" bIns="129540" spcCol="1270" anchor="ctr"/>
            <a:lstStyle/>
            <a:p>
              <a:pPr marL="0" marR="0" lvl="0" indent="0" algn="ctr" defTabSz="1511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Yellow Bean 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Yields 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2016-2019 (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cwt/acre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) Y16507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19100" y="990599"/>
          <a:ext cx="7353300" cy="4744773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11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Locations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Y16507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Patron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SVS-0863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Mean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6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24.6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27.3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4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31.3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32.5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5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25.8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27.2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8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Yield Percent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111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104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2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T-Test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P&gt;=0.05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0.44678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0.81245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0.53088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2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54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6200" y="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1999" name="Group 79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52401" y="1142999"/>
          <a:ext cx="7086599" cy="5314058"/>
        </p:xfrm>
        <a:graphic>
          <a:graphicData uri="http://schemas.openxmlformats.org/drawingml/2006/table">
            <a:tbl>
              <a:tblPr/>
              <a:tblGrid>
                <a:gridCol w="215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5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2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Trait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Y16507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Patron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SVS-0863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Flower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Maturity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Height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Lodging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Agronomic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Seed size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46.0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50.8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47.5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Canning(1-5)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228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122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7566" y="0"/>
            <a:ext cx="8915400" cy="990600"/>
            <a:chOff x="161055" y="0"/>
            <a:chExt cx="8610606" cy="1143000"/>
          </a:xfrm>
        </p:grpSpPr>
        <p:sp>
          <p:nvSpPr>
            <p:cNvPr id="7" name="Pentagon 6"/>
            <p:cNvSpPr/>
            <p:nvPr/>
          </p:nvSpPr>
          <p:spPr>
            <a:xfrm rot="10800000">
              <a:off x="161055" y="0"/>
              <a:ext cx="8610606" cy="1143000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8" name="Pentagon 4"/>
            <p:cNvSpPr/>
            <p:nvPr/>
          </p:nvSpPr>
          <p:spPr>
            <a:xfrm rot="21600000">
              <a:off x="437450" y="0"/>
              <a:ext cx="8325552" cy="1143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4031" tIns="129540" rIns="241808" bIns="129540" spcCol="1270" anchor="ctr"/>
            <a:lstStyle/>
            <a:p>
              <a:pPr marL="0" marR="0" lvl="0" indent="0" algn="ctr" defTabSz="1511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noProof="0" dirty="0" smtClean="0">
                  <a:solidFill>
                    <a:srgbClr val="FFFF00"/>
                  </a:solidFill>
                  <a:latin typeface="Trebuchet MS" panose="020B0603020202020204"/>
                </a:rPr>
                <a:t>YELLOW BEAN DISEASE DATA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37566" y="1752598"/>
          <a:ext cx="8677833" cy="36406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29341">
                  <a:extLst>
                    <a:ext uri="{9D8B030D-6E8A-4147-A177-3AD203B41FA5}">
                      <a16:colId xmlns:a16="http://schemas.microsoft.com/office/drawing/2014/main" val="2722674210"/>
                    </a:ext>
                  </a:extLst>
                </a:gridCol>
                <a:gridCol w="1338389">
                  <a:extLst>
                    <a:ext uri="{9D8B030D-6E8A-4147-A177-3AD203B41FA5}">
                      <a16:colId xmlns:a16="http://schemas.microsoft.com/office/drawing/2014/main" val="1311168203"/>
                    </a:ext>
                  </a:extLst>
                </a:gridCol>
                <a:gridCol w="1314086">
                  <a:extLst>
                    <a:ext uri="{9D8B030D-6E8A-4147-A177-3AD203B41FA5}">
                      <a16:colId xmlns:a16="http://schemas.microsoft.com/office/drawing/2014/main" val="137297639"/>
                    </a:ext>
                  </a:extLst>
                </a:gridCol>
                <a:gridCol w="1235970">
                  <a:extLst>
                    <a:ext uri="{9D8B030D-6E8A-4147-A177-3AD203B41FA5}">
                      <a16:colId xmlns:a16="http://schemas.microsoft.com/office/drawing/2014/main" val="4257867693"/>
                    </a:ext>
                  </a:extLst>
                </a:gridCol>
                <a:gridCol w="1860900">
                  <a:extLst>
                    <a:ext uri="{9D8B030D-6E8A-4147-A177-3AD203B41FA5}">
                      <a16:colId xmlns:a16="http://schemas.microsoft.com/office/drawing/2014/main" val="3169836579"/>
                    </a:ext>
                  </a:extLst>
                </a:gridCol>
                <a:gridCol w="1399147">
                  <a:extLst>
                    <a:ext uri="{9D8B030D-6E8A-4147-A177-3AD203B41FA5}">
                      <a16:colId xmlns:a16="http://schemas.microsoft.com/office/drawing/2014/main" val="994000655"/>
                    </a:ext>
                  </a:extLst>
                </a:gridCol>
              </a:tblGrid>
              <a:tr h="685802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Cultivars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BCMV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Anthracnose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Common Bacterial Blight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White </a:t>
                      </a:r>
                      <a:r>
                        <a:rPr lang="en-US" sz="2400" dirty="0" smtClean="0">
                          <a:effectLst/>
                        </a:rPr>
                        <a:t>Mold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4423058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NL 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Race </a:t>
                      </a:r>
                      <a:r>
                        <a:rPr lang="en-US" sz="2400" dirty="0" smtClean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Race</a:t>
                      </a:r>
                      <a:r>
                        <a:rPr lang="en-US" sz="2400" baseline="0" dirty="0" smtClean="0"/>
                        <a:t> 7</a:t>
                      </a:r>
                      <a:endParaRPr lang="en-US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Local isolates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5333303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+mn-ea"/>
                        </a:rPr>
                        <a:t>Y16507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</a:t>
                      </a:r>
                      <a:endParaRPr lang="en-US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8027330"/>
                  </a:ext>
                </a:extLst>
              </a:tr>
              <a:tr h="414868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+mn-ea"/>
                        </a:rPr>
                        <a:t>PATRON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</a:t>
                      </a:r>
                      <a:endParaRPr lang="en-US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--</a:t>
                      </a:r>
                      <a:endParaRPr lang="en-US" sz="24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0796760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+mn-ea"/>
                        </a:rPr>
                        <a:t>SVS-0863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</a:t>
                      </a:r>
                      <a:endParaRPr lang="en-US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80</a:t>
                      </a:r>
                      <a:endParaRPr lang="en-US" sz="24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6243697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ourie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55981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43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86" y="1656750"/>
            <a:ext cx="3308831" cy="5887050"/>
          </a:xfrm>
          <a:prstGeom prst="rect">
            <a:avLst/>
          </a:prstGeom>
        </p:spPr>
      </p:pic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28600"/>
            <a:ext cx="6957312" cy="12013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accent3"/>
                </a:solidFill>
              </a:rPr>
              <a:t>Yellow Bean Varieties – AZP </a:t>
            </a:r>
            <a:r>
              <a:rPr lang="en-US" sz="4000" dirty="0" err="1" smtClean="0">
                <a:solidFill>
                  <a:schemeClr val="accent3"/>
                </a:solidFill>
              </a:rPr>
              <a:t>Azufrados</a:t>
            </a:r>
            <a:r>
              <a:rPr lang="en-US" sz="4000" dirty="0" smtClean="0">
                <a:solidFill>
                  <a:schemeClr val="accent3"/>
                </a:solidFill>
              </a:rPr>
              <a:t> – </a:t>
            </a:r>
            <a:r>
              <a:rPr lang="en-US" sz="4000" dirty="0" err="1" smtClean="0">
                <a:solidFill>
                  <a:schemeClr val="accent3"/>
                </a:solidFill>
              </a:rPr>
              <a:t>Peruanos</a:t>
            </a:r>
            <a:r>
              <a:rPr lang="en-US" sz="4000" dirty="0" smtClean="0">
                <a:solidFill>
                  <a:schemeClr val="accent3"/>
                </a:solidFill>
              </a:rPr>
              <a:t> -</a:t>
            </a:r>
            <a:r>
              <a:rPr lang="en-US" sz="4000" dirty="0" err="1" smtClean="0">
                <a:solidFill>
                  <a:schemeClr val="accent3"/>
                </a:solidFill>
              </a:rPr>
              <a:t>Mayacobas</a:t>
            </a:r>
            <a:endParaRPr lang="en-US" sz="4000" dirty="0" smtClean="0"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03" y="1600200"/>
            <a:ext cx="3317693" cy="5902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50" y="1598259"/>
            <a:ext cx="3298878" cy="5869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599" y="5490691"/>
            <a:ext cx="1836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PATRON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6941786" y="5643091"/>
            <a:ext cx="1440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SVS-0863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3813" y="5643091"/>
            <a:ext cx="1836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Y</a:t>
            </a:r>
            <a:r>
              <a:rPr lang="en-US" sz="2000" dirty="0" smtClean="0">
                <a:solidFill>
                  <a:schemeClr val="bg1"/>
                </a:solidFill>
              </a:rPr>
              <a:t>16507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98870" y="373063"/>
            <a:ext cx="5611530" cy="838200"/>
          </a:xfrm>
        </p:spPr>
        <p:txBody>
          <a:bodyPr/>
          <a:lstStyle/>
          <a:p>
            <a:pPr>
              <a:defRPr/>
            </a:pPr>
            <a:r>
              <a:rPr lang="en-US" sz="4800" b="0" u="sng" dirty="0" smtClean="0">
                <a:solidFill>
                  <a:srgbClr val="D09E00"/>
                </a:solidFill>
              </a:rPr>
              <a:t>Y16507 Yellow Bean</a:t>
            </a:r>
            <a:endParaRPr lang="en-US" sz="4800" b="0" u="sng" dirty="0">
              <a:solidFill>
                <a:srgbClr val="D09E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371600"/>
            <a:ext cx="8229600" cy="5486400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•"/>
              <a:defRPr/>
            </a:pPr>
            <a:r>
              <a:rPr lang="en-US" sz="2800" dirty="0" smtClean="0"/>
              <a:t> Y16507 </a:t>
            </a:r>
            <a:r>
              <a:rPr lang="en-US" sz="2800" dirty="0"/>
              <a:t>has been tested </a:t>
            </a:r>
            <a:r>
              <a:rPr lang="en-US" sz="2800" dirty="0" smtClean="0"/>
              <a:t>for 4 years  years                 (2016-19) across 8 </a:t>
            </a:r>
            <a:r>
              <a:rPr lang="en-US" sz="2800" dirty="0"/>
              <a:t>locations </a:t>
            </a:r>
            <a:r>
              <a:rPr lang="en-US" sz="2800" dirty="0" smtClean="0"/>
              <a:t>in Michigan  </a:t>
            </a:r>
            <a:endParaRPr lang="en-US" sz="2800" dirty="0"/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D09E00"/>
                </a:solidFill>
              </a:rPr>
              <a:t>Y16507 </a:t>
            </a:r>
            <a:r>
              <a:rPr lang="en-US" sz="2800" dirty="0">
                <a:solidFill>
                  <a:srgbClr val="D09E00"/>
                </a:solidFill>
              </a:rPr>
              <a:t>yielded </a:t>
            </a:r>
            <a:r>
              <a:rPr lang="en-US" sz="2800" dirty="0" smtClean="0">
                <a:solidFill>
                  <a:srgbClr val="D09E00"/>
                </a:solidFill>
              </a:rPr>
              <a:t>25.8 </a:t>
            </a:r>
            <a:r>
              <a:rPr lang="en-US" sz="2800" dirty="0">
                <a:solidFill>
                  <a:srgbClr val="D09E00"/>
                </a:solidFill>
              </a:rPr>
              <a:t>cwt/acre 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Uniform dry down at Maturity 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D09E00"/>
                </a:solidFill>
              </a:rPr>
              <a:t>Upright bush habit with improved level of lodging resistance over current varieties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Increased tolerance to white mold</a:t>
            </a:r>
            <a:endParaRPr lang="en-US" sz="2800" dirty="0"/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D09E00"/>
                </a:solidFill>
              </a:rPr>
              <a:t>Seed size equivalent to  other Yellow varieties</a:t>
            </a:r>
            <a:endParaRPr lang="en-US" sz="2800" i="1" dirty="0" smtClean="0">
              <a:solidFill>
                <a:srgbClr val="D09E00"/>
              </a:solidFill>
            </a:endParaRP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Superior yellow seed coat color at Maturity compared to other varieties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D09E00"/>
                </a:solidFill>
              </a:rPr>
              <a:t>Canning quality equivalent to other Yellow varieties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Proposed name of YELLOWSTONE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buFontTx/>
              <a:buChar char="•"/>
              <a:defRPr/>
            </a:pPr>
            <a:endParaRPr lang="en-US" sz="2800" dirty="0"/>
          </a:p>
        </p:txBody>
      </p:sp>
      <p:pic>
        <p:nvPicPr>
          <p:cNvPr id="20484" name="Picture 4" descr="pic Spartan Helmet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52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Image result for alpena"/>
          <p:cNvSpPr>
            <a:spLocks noChangeAspect="1" noChangeArrowheads="1"/>
          </p:cNvSpPr>
          <p:nvPr/>
        </p:nvSpPr>
        <p:spPr bwMode="auto">
          <a:xfrm>
            <a:off x="155575" y="-731838"/>
            <a:ext cx="2028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" descr="Image result for char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char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0"/>
            <a:ext cx="1752600" cy="15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382"/>
            <a:ext cx="4724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Screening for White Mold – Montcalm Research Farm</a:t>
            </a:r>
          </a:p>
        </p:txBody>
      </p:sp>
      <p:pic>
        <p:nvPicPr>
          <p:cNvPr id="2052" name="Picture 6" descr="C:\Users\Jim Kelly\Pictures\MICH2009\DSC01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33096" y="4398908"/>
            <a:ext cx="4038600" cy="3028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4724400" y="0"/>
          <a:ext cx="4419600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0"/>
                        <a:ext cx="4419600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4155" y="1529194"/>
            <a:ext cx="4989786" cy="332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7868" y="3122409"/>
            <a:ext cx="6326132" cy="474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9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2133600" y="889000"/>
            <a:ext cx="55710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745067" y="973667"/>
            <a:ext cx="55202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48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LightRedKidneyClose-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51933"/>
            <a:ext cx="1828800" cy="1625600"/>
          </a:xfrm>
          <a:prstGeom prst="rect">
            <a:avLst/>
          </a:prstGeom>
          <a:noFill/>
        </p:spPr>
      </p:pic>
      <p:pic>
        <p:nvPicPr>
          <p:cNvPr id="2054" name="Picture 6" descr="DarkRedKidneyClose-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48467"/>
            <a:ext cx="1828800" cy="1625600"/>
          </a:xfrm>
          <a:prstGeom prst="rect">
            <a:avLst/>
          </a:prstGeom>
          <a:noFill/>
        </p:spPr>
      </p:pic>
      <p:pic>
        <p:nvPicPr>
          <p:cNvPr id="2055" name="Picture 7" descr="SmallRedsClose-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445000"/>
            <a:ext cx="1828800" cy="1625600"/>
          </a:xfrm>
          <a:prstGeom prst="rect">
            <a:avLst/>
          </a:prstGeom>
          <a:noFill/>
        </p:spPr>
      </p:pic>
      <p:pic>
        <p:nvPicPr>
          <p:cNvPr id="2056" name="Picture 8" descr="NavyBeanClose-u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616200"/>
            <a:ext cx="1828800" cy="1625600"/>
          </a:xfrm>
          <a:prstGeom prst="rect">
            <a:avLst/>
          </a:prstGeom>
          <a:noFill/>
        </p:spPr>
      </p:pic>
      <p:pic>
        <p:nvPicPr>
          <p:cNvPr id="2057" name="Picture 9" descr="GreatNorthernClose-u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651933"/>
            <a:ext cx="1828800" cy="1625600"/>
          </a:xfrm>
          <a:prstGeom prst="rect">
            <a:avLst/>
          </a:prstGeom>
          <a:noFill/>
        </p:spPr>
      </p:pic>
      <p:pic>
        <p:nvPicPr>
          <p:cNvPr id="2058" name="Picture 10" descr="WhiteKidneyClose-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4445000"/>
            <a:ext cx="1828800" cy="1625600"/>
          </a:xfrm>
          <a:prstGeom prst="rect">
            <a:avLst/>
          </a:prstGeom>
          <a:noFill/>
        </p:spPr>
      </p:pic>
      <p:pic>
        <p:nvPicPr>
          <p:cNvPr id="2059" name="Picture 11" descr="PinksClose-u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445000"/>
            <a:ext cx="1828800" cy="1625600"/>
          </a:xfrm>
          <a:prstGeom prst="rect">
            <a:avLst/>
          </a:prstGeom>
          <a:noFill/>
        </p:spPr>
      </p:pic>
      <p:pic>
        <p:nvPicPr>
          <p:cNvPr id="2060" name="Picture 12" descr="PintosClose-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651933"/>
            <a:ext cx="1828800" cy="1625600"/>
          </a:xfrm>
          <a:prstGeom prst="rect">
            <a:avLst/>
          </a:prstGeom>
          <a:noFill/>
        </p:spPr>
      </p:pic>
      <p:pic>
        <p:nvPicPr>
          <p:cNvPr id="2061" name="Picture 13" descr="CranberryBeansClose-u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2548467"/>
            <a:ext cx="1828800" cy="1625600"/>
          </a:xfrm>
          <a:prstGeom prst="rect">
            <a:avLst/>
          </a:prstGeom>
          <a:noFill/>
        </p:spPr>
      </p:pic>
      <p:pic>
        <p:nvPicPr>
          <p:cNvPr id="2062" name="Picture 14" descr="SoldierBeanClose-u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651933"/>
            <a:ext cx="1828800" cy="1625600"/>
          </a:xfrm>
          <a:prstGeom prst="rect">
            <a:avLst/>
          </a:prstGeom>
          <a:noFill/>
        </p:spPr>
      </p:pic>
      <p:pic>
        <p:nvPicPr>
          <p:cNvPr id="2063" name="Picture 15" descr="BlacksClose-u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0800" y="2548467"/>
            <a:ext cx="1828800" cy="1625600"/>
          </a:xfrm>
          <a:prstGeom prst="rect">
            <a:avLst/>
          </a:prstGeom>
          <a:noFill/>
        </p:spPr>
      </p:pic>
      <p:pic>
        <p:nvPicPr>
          <p:cNvPr id="2064" name="Picture 16" descr="YellowEyeBeansClose-u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4445000"/>
            <a:ext cx="1828800" cy="1625600"/>
          </a:xfrm>
          <a:prstGeom prst="rect">
            <a:avLst/>
          </a:prstGeom>
          <a:noFill/>
        </p:spPr>
      </p:pic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990600" y="2277534"/>
            <a:ext cx="99060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Pinto 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879724" y="2277538"/>
            <a:ext cx="1235076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Great Northern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876800" y="2277540"/>
            <a:ext cx="167640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Light Red Kidney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7543800" y="2277534"/>
            <a:ext cx="76200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Soldier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685803" y="4174072"/>
            <a:ext cx="1311275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Navy</a:t>
            </a: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2971804" y="4174067"/>
            <a:ext cx="1539875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Black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4800600" y="4174073"/>
            <a:ext cx="175260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Dark Red Kidney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7239003" y="4174073"/>
            <a:ext cx="1006475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Cranberry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838200" y="6070607"/>
            <a:ext cx="121920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 Small Red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3260725" y="6097411"/>
            <a:ext cx="854075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Pink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4953001" y="6070607"/>
            <a:ext cx="137160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 White Kidney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315204" y="6070600"/>
            <a:ext cx="1387475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67" dirty="0">
                <a:latin typeface="Times New Roman" pitchFamily="18" charset="0"/>
              </a:rPr>
              <a:t>Yellow 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1066802" y="313267"/>
            <a:ext cx="3448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Middle American Gene Pool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410200" y="313267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Andean Gene Pool </a:t>
            </a:r>
            <a:endParaRPr lang="en-US" dirty="0">
              <a:latin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381000"/>
            <a:ext cx="0" cy="609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0067" y="381001"/>
            <a:ext cx="279400" cy="585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Durango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78" dirty="0" err="1">
                <a:latin typeface="Times New Roman" pitchFamily="18" charset="0"/>
                <a:cs typeface="Times New Roman" pitchFamily="18" charset="0"/>
              </a:rPr>
              <a:t>Meso</a:t>
            </a:r>
            <a:endParaRPr lang="en-US" sz="1778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Jalisco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21318" y="633840"/>
            <a:ext cx="333379" cy="419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Nueva</a:t>
            </a:r>
          </a:p>
          <a:p>
            <a:endParaRPr lang="en-US" sz="1778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Gran</a:t>
            </a:r>
          </a:p>
          <a:p>
            <a:r>
              <a:rPr lang="en-US" sz="1778" dirty="0" err="1">
                <a:latin typeface="Times New Roman" pitchFamily="18" charset="0"/>
                <a:cs typeface="Times New Roman" pitchFamily="18" charset="0"/>
              </a:rPr>
              <a:t>adaa</a:t>
            </a:r>
            <a:endParaRPr lang="en-US" sz="1778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770818" y="2510102"/>
            <a:ext cx="333379" cy="337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Chi </a:t>
            </a:r>
          </a:p>
          <a:p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l e</a:t>
            </a:r>
          </a:p>
          <a:p>
            <a:endParaRPr lang="en-US" sz="1778" dirty="0">
              <a:latin typeface="Times New Roman" pitchFamily="18" charset="0"/>
              <a:cs typeface="Times New Roman" pitchFamily="18" charset="0"/>
            </a:endParaRPr>
          </a:p>
          <a:p>
            <a:endParaRPr lang="en-US" sz="1778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78" dirty="0">
                <a:latin typeface="Times New Roman" pitchFamily="18" charset="0"/>
                <a:cs typeface="Times New Roman" pitchFamily="18" charset="0"/>
              </a:rPr>
              <a:t>Peru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3" name="Content Placeholder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0" y="4445000"/>
            <a:ext cx="1855041" cy="16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2133600" y="889000"/>
            <a:ext cx="55710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745067" y="973667"/>
            <a:ext cx="55202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48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" y="11629"/>
            <a:ext cx="9138634" cy="68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23256309"/>
              </p:ext>
            </p:extLst>
          </p:nvPr>
        </p:nvGraphicFramePr>
        <p:xfrm>
          <a:off x="1" y="0"/>
          <a:ext cx="9143999" cy="110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832418"/>
              </p:ext>
            </p:extLst>
          </p:nvPr>
        </p:nvGraphicFramePr>
        <p:xfrm>
          <a:off x="1" y="304806"/>
          <a:ext cx="9220199" cy="8053714"/>
        </p:xfrm>
        <a:graphic>
          <a:graphicData uri="http://schemas.openxmlformats.org/drawingml/2006/table">
            <a:tbl>
              <a:tblPr/>
              <a:tblGrid>
                <a:gridCol w="1412431">
                  <a:extLst>
                    <a:ext uri="{9D8B030D-6E8A-4147-A177-3AD203B41FA5}">
                      <a16:colId xmlns:a16="http://schemas.microsoft.com/office/drawing/2014/main" val="3322649149"/>
                    </a:ext>
                  </a:extLst>
                </a:gridCol>
                <a:gridCol w="1069172">
                  <a:extLst>
                    <a:ext uri="{9D8B030D-6E8A-4147-A177-3AD203B41FA5}">
                      <a16:colId xmlns:a16="http://schemas.microsoft.com/office/drawing/2014/main" val="4288467283"/>
                    </a:ext>
                  </a:extLst>
                </a:gridCol>
                <a:gridCol w="998831">
                  <a:extLst>
                    <a:ext uri="{9D8B030D-6E8A-4147-A177-3AD203B41FA5}">
                      <a16:colId xmlns:a16="http://schemas.microsoft.com/office/drawing/2014/main" val="880037426"/>
                    </a:ext>
                  </a:extLst>
                </a:gridCol>
                <a:gridCol w="886288">
                  <a:extLst>
                    <a:ext uri="{9D8B030D-6E8A-4147-A177-3AD203B41FA5}">
                      <a16:colId xmlns:a16="http://schemas.microsoft.com/office/drawing/2014/main" val="2235572190"/>
                    </a:ext>
                  </a:extLst>
                </a:gridCol>
                <a:gridCol w="984764">
                  <a:extLst>
                    <a:ext uri="{9D8B030D-6E8A-4147-A177-3AD203B41FA5}">
                      <a16:colId xmlns:a16="http://schemas.microsoft.com/office/drawing/2014/main" val="856131724"/>
                    </a:ext>
                  </a:extLst>
                </a:gridCol>
                <a:gridCol w="914423">
                  <a:extLst>
                    <a:ext uri="{9D8B030D-6E8A-4147-A177-3AD203B41FA5}">
                      <a16:colId xmlns:a16="http://schemas.microsoft.com/office/drawing/2014/main" val="3604683879"/>
                    </a:ext>
                  </a:extLst>
                </a:gridCol>
                <a:gridCol w="815947">
                  <a:extLst>
                    <a:ext uri="{9D8B030D-6E8A-4147-A177-3AD203B41FA5}">
                      <a16:colId xmlns:a16="http://schemas.microsoft.com/office/drawing/2014/main" val="2316211882"/>
                    </a:ext>
                  </a:extLst>
                </a:gridCol>
                <a:gridCol w="661198">
                  <a:extLst>
                    <a:ext uri="{9D8B030D-6E8A-4147-A177-3AD203B41FA5}">
                      <a16:colId xmlns:a16="http://schemas.microsoft.com/office/drawing/2014/main" val="3456968148"/>
                    </a:ext>
                  </a:extLst>
                </a:gridCol>
                <a:gridCol w="815947">
                  <a:extLst>
                    <a:ext uri="{9D8B030D-6E8A-4147-A177-3AD203B41FA5}">
                      <a16:colId xmlns:a16="http://schemas.microsoft.com/office/drawing/2014/main" val="491433517"/>
                    </a:ext>
                  </a:extLst>
                </a:gridCol>
                <a:gridCol w="661198">
                  <a:extLst>
                    <a:ext uri="{9D8B030D-6E8A-4147-A177-3AD203B41FA5}">
                      <a16:colId xmlns:a16="http://schemas.microsoft.com/office/drawing/2014/main" val="432739877"/>
                    </a:ext>
                  </a:extLst>
                </a:gridCol>
              </a:tblGrid>
              <a:tr h="6857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VARIETY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YIELD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100 SEED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DAYS 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DAYS TO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LODGE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HEIGHT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SCOR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WM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WM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662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CWT/A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WT. (g)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FLOWR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MATURE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(1-5)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(cm)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(1-9)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829863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G17410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44.7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38.7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102.0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53.3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25.9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0602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R17605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102.0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59.2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371942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P17510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43.8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47.0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63.0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459285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CAYENNE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37.3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97.0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40.7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516921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R17603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37.6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E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40.7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083904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G16351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38.6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46.0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96.0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9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52.7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77.8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0D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465659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N18122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26.3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F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57.0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40.7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486266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P16901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36.1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41.5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97.0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55.5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829246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R17604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33.0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34.7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55.5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60655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ZENITH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31.1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24.2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47.0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D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59.3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641531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B16504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30.9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21.2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53.3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7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48.1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58837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PHORN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47.7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33.3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301381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B18504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22.7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C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5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44.4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700975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MERLIN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46.0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99.0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20287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BUNSI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16.9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21.6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94.0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D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43.7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F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70.4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115597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G122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12.4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8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44.9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48.0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106.0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46.7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22.2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F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320655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BERYL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12.4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7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32.8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43.0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91.0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9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96.3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031594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MEAN(32)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30.0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31.6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47.2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96.9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50.5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8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50.7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56365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LSD(.05)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6.5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2.6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29.3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39874"/>
                  </a:ext>
                </a:extLst>
              </a:tr>
              <a:tr h="35315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CV%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15.9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27.2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14.1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42.4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42.4</a:t>
                      </a:r>
                    </a:p>
                  </a:txBody>
                  <a:tcPr marL="5618" marR="5618" marT="56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282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6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2133600" y="889000"/>
            <a:ext cx="55710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745067" y="973667"/>
            <a:ext cx="5520267" cy="4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489" dirty="0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743200" y="19167475"/>
            <a:ext cx="10439400" cy="9864725"/>
            <a:chOff x="1776" y="19632"/>
            <a:chExt cx="6576" cy="6214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592" y="19632"/>
              <a:ext cx="4416" cy="5100"/>
              <a:chOff x="11520" y="11712"/>
              <a:chExt cx="4032" cy="4573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13776"/>
                <a:ext cx="4032" cy="2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11712"/>
                <a:ext cx="2016" cy="19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0" y="11712"/>
                <a:ext cx="1818" cy="19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1776" y="24982"/>
              <a:ext cx="6576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200">
                  <a:solidFill>
                    <a:srgbClr val="000099"/>
                  </a:solidFill>
                </a:rPr>
                <a:t>Figure 1.  Anthracnose symptoms on bean leaves, pods and seeds.</a:t>
              </a:r>
              <a:endParaRPr lang="en-US" altLang="en-US" sz="4200"/>
            </a:p>
          </p:txBody>
        </p:sp>
      </p:grpSp>
      <p:pic>
        <p:nvPicPr>
          <p:cNvPr id="3" name="Picture 2" descr="A List Of Questionable Publishers | The Crypto Crew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88440"/>
            <a:ext cx="5819775" cy="6207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366" y="7937"/>
            <a:ext cx="3429000" cy="1762125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7937"/>
            <a:ext cx="172402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62740"/>
            <a:ext cx="1752600" cy="15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1" y="0"/>
          <a:ext cx="9143999" cy="110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76200"/>
          <a:ext cx="9143998" cy="7509863"/>
        </p:xfrm>
        <a:graphic>
          <a:graphicData uri="http://schemas.openxmlformats.org/drawingml/2006/table">
            <a:tbl>
              <a:tblPr/>
              <a:tblGrid>
                <a:gridCol w="1767191">
                  <a:extLst>
                    <a:ext uri="{9D8B030D-6E8A-4147-A177-3AD203B41FA5}">
                      <a16:colId xmlns:a16="http://schemas.microsoft.com/office/drawing/2014/main" val="2836169892"/>
                    </a:ext>
                  </a:extLst>
                </a:gridCol>
                <a:gridCol w="1151107">
                  <a:extLst>
                    <a:ext uri="{9D8B030D-6E8A-4147-A177-3AD203B41FA5}">
                      <a16:colId xmlns:a16="http://schemas.microsoft.com/office/drawing/2014/main" val="4101733372"/>
                    </a:ext>
                  </a:extLst>
                </a:gridCol>
                <a:gridCol w="972765">
                  <a:extLst>
                    <a:ext uri="{9D8B030D-6E8A-4147-A177-3AD203B41FA5}">
                      <a16:colId xmlns:a16="http://schemas.microsoft.com/office/drawing/2014/main" val="159385855"/>
                    </a:ext>
                  </a:extLst>
                </a:gridCol>
                <a:gridCol w="924128">
                  <a:extLst>
                    <a:ext uri="{9D8B030D-6E8A-4147-A177-3AD203B41FA5}">
                      <a16:colId xmlns:a16="http://schemas.microsoft.com/office/drawing/2014/main" val="998369902"/>
                    </a:ext>
                  </a:extLst>
                </a:gridCol>
                <a:gridCol w="1086255">
                  <a:extLst>
                    <a:ext uri="{9D8B030D-6E8A-4147-A177-3AD203B41FA5}">
                      <a16:colId xmlns:a16="http://schemas.microsoft.com/office/drawing/2014/main" val="2560329569"/>
                    </a:ext>
                  </a:extLst>
                </a:gridCol>
                <a:gridCol w="972765">
                  <a:extLst>
                    <a:ext uri="{9D8B030D-6E8A-4147-A177-3AD203B41FA5}">
                      <a16:colId xmlns:a16="http://schemas.microsoft.com/office/drawing/2014/main" val="1652716068"/>
                    </a:ext>
                  </a:extLst>
                </a:gridCol>
                <a:gridCol w="778213">
                  <a:extLst>
                    <a:ext uri="{9D8B030D-6E8A-4147-A177-3AD203B41FA5}">
                      <a16:colId xmlns:a16="http://schemas.microsoft.com/office/drawing/2014/main" val="1346071361"/>
                    </a:ext>
                  </a:extLst>
                </a:gridCol>
                <a:gridCol w="745787">
                  <a:extLst>
                    <a:ext uri="{9D8B030D-6E8A-4147-A177-3AD203B41FA5}">
                      <a16:colId xmlns:a16="http://schemas.microsoft.com/office/drawing/2014/main" val="2856872242"/>
                    </a:ext>
                  </a:extLst>
                </a:gridCol>
                <a:gridCol w="745787">
                  <a:extLst>
                    <a:ext uri="{9D8B030D-6E8A-4147-A177-3AD203B41FA5}">
                      <a16:colId xmlns:a16="http://schemas.microsoft.com/office/drawing/2014/main" val="3310417354"/>
                    </a:ext>
                  </a:extLst>
                </a:gridCol>
              </a:tblGrid>
              <a:tr h="560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VARIETY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YIELD CWT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100 SEED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DAYS TO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DAYS TO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LODGING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HEIGHT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DES.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CBB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901517"/>
                  </a:ext>
                </a:extLst>
              </a:tr>
              <a:tr h="2838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/ACRE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WT. (g)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FLOWER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MATURITY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(1-5)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(cm)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SCORE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(1-5)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864006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K17704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E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50.3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32048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K16911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37.1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67.7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48.3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E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217039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OAC RACER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37.1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70.9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E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153751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SNOWDON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35.1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70.8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E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47.0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342797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RED CEDAR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33.6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57.9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97.0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878766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COHO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33.3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52.8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061248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MONTCALM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33.2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61.9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2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A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680080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CLOUSEAU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32.5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68.8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38.0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96.0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91825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RED HAWK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31.6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61.2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3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37.0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97.0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5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478127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ROSIE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28.2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58.7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358141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BELUGA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27.7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64.5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51.0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235643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BIG RED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25.2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60.5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C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47.3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875136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effectLst/>
                          <a:latin typeface="Arial" panose="020B0604020202020204" pitchFamily="34" charset="0"/>
                        </a:rPr>
                        <a:t>CHAPARRAL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47.0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7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46.3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049418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CELRK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23.6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65.8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90.0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A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733131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effectLst/>
                          <a:latin typeface="Arial" panose="020B0604020202020204" pitchFamily="34" charset="0"/>
                        </a:rPr>
                        <a:t>AAC Scotty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65.2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A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36.0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95.0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9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45.7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08060"/>
                  </a:ext>
                </a:extLst>
              </a:tr>
              <a:tr h="1848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CANDYCANE</a:t>
                      </a:r>
                      <a:endParaRPr lang="en-US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68.4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43.0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47.0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4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330763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MEAN(42)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30.8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61.8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2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40.1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97.7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3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49.0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117475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LSD(.05)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4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0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918234"/>
                  </a:ext>
                </a:extLst>
              </a:tr>
              <a:tr h="3530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CV%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10.8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3.4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4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26.6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15.4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47.6</a:t>
                      </a:r>
                    </a:p>
                  </a:txBody>
                  <a:tcPr marL="6291" marR="6291" marT="62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76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9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0"/>
            <a:ext cx="8915400" cy="990600"/>
            <a:chOff x="152396" y="0"/>
            <a:chExt cx="8610606" cy="1143000"/>
          </a:xfrm>
        </p:grpSpPr>
        <p:sp>
          <p:nvSpPr>
            <p:cNvPr id="7" name="Pentagon 6"/>
            <p:cNvSpPr/>
            <p:nvPr/>
          </p:nvSpPr>
          <p:spPr>
            <a:xfrm rot="10800000">
              <a:off x="152396" y="0"/>
              <a:ext cx="8610606" cy="1143000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8" name="Pentagon 4"/>
            <p:cNvSpPr/>
            <p:nvPr/>
          </p:nvSpPr>
          <p:spPr>
            <a:xfrm rot="21600000">
              <a:off x="437450" y="0"/>
              <a:ext cx="8325552" cy="1143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4031" tIns="129540" rIns="241808" bIns="129540" spcCol="1270" anchor="ctr"/>
            <a:lstStyle/>
            <a:p>
              <a:pPr marL="0" marR="0" lvl="0" indent="0" algn="ctr" defTabSz="1511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Dark Red Kidney Bean 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Yields 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     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2011-2019(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cwt/acre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) RED CEDAR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624029"/>
              </p:ext>
            </p:extLst>
          </p:nvPr>
        </p:nvGraphicFramePr>
        <p:xfrm>
          <a:off x="533400" y="990595"/>
          <a:ext cx="8610600" cy="5486405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9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42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Locations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Red Cedar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Red Hawk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Montcalm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Talon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Mean</a:t>
                      </a:r>
                      <a:endParaRPr lang="en-US" sz="2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28.9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28.3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20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26.5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27.0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25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28.4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28.1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42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Yield </a:t>
                      </a:r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Percent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98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92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95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2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99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98" y="11802"/>
            <a:ext cx="1305056" cy="97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4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1999" name="Group 79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381000" y="1447800"/>
          <a:ext cx="8686800" cy="5232061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0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Trait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Red Cedar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Red Hawk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Montcalm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Talon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Flower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Maturity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Height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Lodging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Seed Size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55.8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59.5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61.2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57.8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CBB (1-5)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031391"/>
                  </a:ext>
                </a:extLst>
              </a:tr>
              <a:tr h="30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Anthracnose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Canning (1-5)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87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6629400" cy="838200"/>
          </a:xfrm>
        </p:spPr>
        <p:txBody>
          <a:bodyPr/>
          <a:lstStyle/>
          <a:p>
            <a:pPr algn="ctr">
              <a:defRPr/>
            </a:pPr>
            <a:r>
              <a:rPr lang="en-US" sz="4800" b="0" u="sng" dirty="0" smtClean="0">
                <a:solidFill>
                  <a:srgbClr val="FF0000"/>
                </a:solidFill>
              </a:rPr>
              <a:t>RED CEDAR DARK RED KIDNEY BEAN </a:t>
            </a:r>
            <a:endParaRPr lang="en-US" sz="4800" b="0" u="sng" dirty="0">
              <a:solidFill>
                <a:srgbClr val="FF00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371600"/>
            <a:ext cx="8229600" cy="5486400"/>
          </a:xfrm>
        </p:spPr>
        <p:txBody>
          <a:bodyPr>
            <a:normAutofit/>
          </a:bodyPr>
          <a:lstStyle/>
          <a:p>
            <a:pPr algn="just">
              <a:buFontTx/>
              <a:buChar char="•"/>
              <a:defRPr/>
            </a:pPr>
            <a:r>
              <a:rPr lang="en-US" sz="2800" dirty="0" smtClean="0"/>
              <a:t> Red Cedar </a:t>
            </a:r>
            <a:r>
              <a:rPr lang="en-US" sz="2800" dirty="0"/>
              <a:t>has been tested </a:t>
            </a:r>
            <a:r>
              <a:rPr lang="en-US" sz="2800" dirty="0" smtClean="0"/>
              <a:t>as </a:t>
            </a:r>
            <a:r>
              <a:rPr lang="en-US" sz="2800" dirty="0" smtClean="0">
                <a:solidFill>
                  <a:srgbClr val="FF0000"/>
                </a:solidFill>
              </a:rPr>
              <a:t>K11306</a:t>
            </a:r>
            <a:r>
              <a:rPr lang="en-US" sz="2800" dirty="0" smtClean="0"/>
              <a:t> for 9 years </a:t>
            </a:r>
            <a:r>
              <a:rPr lang="en-US" sz="2800" dirty="0"/>
              <a:t>(</a:t>
            </a:r>
            <a:r>
              <a:rPr lang="en-US" sz="2800" dirty="0" smtClean="0"/>
              <a:t>2011-19) across </a:t>
            </a:r>
            <a:r>
              <a:rPr lang="en-US" sz="2800" dirty="0" smtClean="0"/>
              <a:t>25 </a:t>
            </a:r>
            <a:r>
              <a:rPr lang="en-US" sz="2800" dirty="0"/>
              <a:t>locations across N. America 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RED CEDAR </a:t>
            </a:r>
            <a:r>
              <a:rPr lang="en-US" sz="2800" dirty="0">
                <a:solidFill>
                  <a:srgbClr val="FF0000"/>
                </a:solidFill>
              </a:rPr>
              <a:t>yielded </a:t>
            </a:r>
            <a:r>
              <a:rPr lang="en-US" sz="2800" dirty="0" smtClean="0">
                <a:solidFill>
                  <a:srgbClr val="FF0000"/>
                </a:solidFill>
              </a:rPr>
              <a:t>28.4 </a:t>
            </a:r>
            <a:r>
              <a:rPr lang="en-US" sz="2800" dirty="0">
                <a:solidFill>
                  <a:srgbClr val="FF0000"/>
                </a:solidFill>
              </a:rPr>
              <a:t>cwt/acre 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err="1" smtClean="0"/>
              <a:t>Outyielded</a:t>
            </a:r>
            <a:r>
              <a:rPr lang="en-US" sz="2800" dirty="0" smtClean="0"/>
              <a:t> Red Hawk by </a:t>
            </a:r>
            <a:r>
              <a:rPr lang="en-US" sz="2800" dirty="0" smtClean="0"/>
              <a:t>2%; </a:t>
            </a:r>
            <a:r>
              <a:rPr lang="en-US" sz="2800" dirty="0" smtClean="0"/>
              <a:t>Montcalm by </a:t>
            </a:r>
            <a:r>
              <a:rPr lang="en-US" sz="2800" dirty="0" smtClean="0"/>
              <a:t>8%</a:t>
            </a:r>
            <a:endParaRPr lang="en-US" sz="2800" dirty="0" smtClean="0"/>
          </a:p>
          <a:p>
            <a:pPr algn="just">
              <a:buFontTx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Good level of lodging resistance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Partial resistance to root rots, CBB &amp; brown spot </a:t>
            </a:r>
            <a:endParaRPr lang="en-US" sz="2800" dirty="0"/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Seed size smaller than Red Hawk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Uniform dry down compared to Montcalm</a:t>
            </a:r>
          </a:p>
          <a:p>
            <a:pPr algn="just">
              <a:buFontTx/>
              <a:buChar char="•"/>
              <a:defRPr/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RED CEDAR has good canning quality equivalent to </a:t>
            </a:r>
            <a:r>
              <a:rPr lang="en-US" sz="2800" dirty="0" smtClean="0">
                <a:solidFill>
                  <a:srgbClr val="FF0000"/>
                </a:solidFill>
              </a:rPr>
              <a:t>Montcalm &amp; Red Hawk</a:t>
            </a:r>
            <a:endParaRPr lang="en-US" sz="2800" dirty="0">
              <a:solidFill>
                <a:srgbClr val="FF0000"/>
              </a:solidFill>
            </a:endParaRPr>
          </a:p>
          <a:p>
            <a:pPr algn="just">
              <a:buFontTx/>
              <a:buChar char="•"/>
              <a:defRPr/>
            </a:pPr>
            <a:endParaRPr lang="en-US" sz="2800" dirty="0"/>
          </a:p>
        </p:txBody>
      </p:sp>
      <p:sp>
        <p:nvSpPr>
          <p:cNvPr id="3" name="AutoShape 4" descr="Image result for alpena"/>
          <p:cNvSpPr>
            <a:spLocks noChangeAspect="1" noChangeArrowheads="1"/>
          </p:cNvSpPr>
          <p:nvPr/>
        </p:nvSpPr>
        <p:spPr bwMode="auto">
          <a:xfrm>
            <a:off x="155575" y="-731838"/>
            <a:ext cx="2028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87" y="27857"/>
            <a:ext cx="1705113" cy="1278835"/>
          </a:xfrm>
          <a:prstGeom prst="rect">
            <a:avLst/>
          </a:prstGeom>
        </p:spPr>
      </p:pic>
      <p:pic>
        <p:nvPicPr>
          <p:cNvPr id="7" name="Picture 6" descr="DarkRedKidneyClose-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9492" y="272827"/>
            <a:ext cx="1405533" cy="1249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60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682" y="0"/>
            <a:ext cx="8036718" cy="74890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Development of  COHO LRK </a:t>
            </a:r>
            <a:r>
              <a:rPr lang="en-US" b="1" dirty="0">
                <a:solidFill>
                  <a:schemeClr val="accent4"/>
                </a:solidFill>
              </a:rPr>
              <a:t/>
            </a:r>
            <a:br>
              <a:rPr lang="en-US" b="1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AutoShape 2" descr="Image result for bean pictures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006554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RED CEDAR DRK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1" name="Picture 5" descr="LightRedKidneyClose-Up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909" y="4134130"/>
            <a:ext cx="1690687" cy="1690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ultiply 8"/>
          <p:cNvSpPr/>
          <p:nvPr/>
        </p:nvSpPr>
        <p:spPr>
          <a:xfrm>
            <a:off x="3352800" y="1633538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3" name="Picture 10" descr="WhiteKidneyClose-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57"/>
            <a:ext cx="1828800" cy="162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876800" y="975066"/>
            <a:ext cx="206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K11916 WK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997257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PP,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rk</a:t>
            </a:r>
            <a:r>
              <a:rPr lang="en-US" sz="2000" i="1" dirty="0" err="1" smtClean="0">
                <a:solidFill>
                  <a:prstClr val="black"/>
                </a:solidFill>
              </a:rPr>
              <a:t>rk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6" name="Picture 6" descr="DarkRedKidneyClose-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87" y="1277938"/>
            <a:ext cx="1828800" cy="162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5070846" y="3099352"/>
            <a:ext cx="1116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i="1" dirty="0" smtClean="0">
                <a:solidFill>
                  <a:prstClr val="black"/>
                </a:solidFill>
              </a:rPr>
              <a:t>pp, </a:t>
            </a:r>
            <a:r>
              <a:rPr lang="en-US" sz="2000" i="1" dirty="0" err="1" smtClean="0">
                <a:solidFill>
                  <a:prstClr val="black"/>
                </a:solidFill>
              </a:rPr>
              <a:t>RkRk</a:t>
            </a:r>
            <a:endParaRPr lang="en-US" sz="2000" i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64460" y="3714690"/>
            <a:ext cx="2602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</a:rPr>
              <a:t>K15601 </a:t>
            </a:r>
            <a:r>
              <a:rPr lang="en-US" sz="2000" dirty="0" smtClean="0">
                <a:solidFill>
                  <a:prstClr val="black"/>
                </a:solidFill>
              </a:rPr>
              <a:t>– COHO LRK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63344" y="5879192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PP,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0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RkR</a:t>
            </a:r>
            <a:r>
              <a:rPr lang="en-US" sz="2000" i="1" dirty="0" smtClean="0">
                <a:solidFill>
                  <a:prstClr val="black"/>
                </a:solidFill>
              </a:rPr>
              <a:t>k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9" r="21098" b="20869"/>
          <a:stretch/>
        </p:blipFill>
        <p:spPr>
          <a:xfrm>
            <a:off x="7358318" y="-35371"/>
            <a:ext cx="1856623" cy="2170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PB300375.JPG"/>
          <p:cNvPicPr>
            <a:picLocks noChangeAspect="1"/>
          </p:cNvPicPr>
          <p:nvPr/>
        </p:nvPicPr>
        <p:blipFill>
          <a:blip r:embed="rId6" cstate="print"/>
          <a:srcRect l="29167" t="12222" r="23333" b="10000"/>
          <a:stretch>
            <a:fillRect/>
          </a:stretch>
        </p:blipFill>
        <p:spPr>
          <a:xfrm>
            <a:off x="7342446" y="4648200"/>
            <a:ext cx="1799408" cy="220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8" descr="IMG_61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461726" y="5516368"/>
            <a:ext cx="2833064" cy="188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83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0"/>
            <a:ext cx="8915400" cy="990600"/>
            <a:chOff x="152396" y="0"/>
            <a:chExt cx="8610606" cy="1143000"/>
          </a:xfrm>
        </p:grpSpPr>
        <p:sp>
          <p:nvSpPr>
            <p:cNvPr id="7" name="Pentagon 6"/>
            <p:cNvSpPr/>
            <p:nvPr/>
          </p:nvSpPr>
          <p:spPr>
            <a:xfrm rot="10800000">
              <a:off x="152396" y="0"/>
              <a:ext cx="8610606" cy="1143000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</p:sp>
        <p:sp>
          <p:nvSpPr>
            <p:cNvPr id="8" name="Pentagon 4"/>
            <p:cNvSpPr/>
            <p:nvPr/>
          </p:nvSpPr>
          <p:spPr>
            <a:xfrm rot="21600000">
              <a:off x="437450" y="0"/>
              <a:ext cx="8325552" cy="1143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04031" tIns="129540" rIns="241808" bIns="129540" spcCol="1270" anchor="ctr"/>
            <a:lstStyle/>
            <a:p>
              <a:pPr marL="0" marR="0" lvl="0" indent="0" algn="ctr" defTabSz="15113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Light Red Kidney Bean 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Yields 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     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2015-2019 (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cwt/acre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) COHO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43981"/>
              </p:ext>
            </p:extLst>
          </p:nvPr>
        </p:nvGraphicFramePr>
        <p:xfrm>
          <a:off x="0" y="990595"/>
          <a:ext cx="9144000" cy="4549675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251901460"/>
                    </a:ext>
                  </a:extLst>
                </a:gridCol>
              </a:tblGrid>
              <a:tr h="9342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Location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Coho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Clouseau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CELRK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Rosie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Big Red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libri"/>
                        </a:rPr>
                        <a:t>Inferno</a:t>
                      </a:r>
                      <a:endParaRPr lang="en-US" sz="2800" b="1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14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31.2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28.8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25.6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31.6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27.2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3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29.8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  <a:endParaRPr lang="en-US" sz="2800" b="0" i="0" u="none" strike="noStrike" dirty="0" smtClean="0">
                        <a:solidFill>
                          <a:srgbClr val="006100"/>
                        </a:solidFill>
                        <a:latin typeface="Calibri"/>
                      </a:endParaRPr>
                    </a:p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29.9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31.1</a:t>
                      </a:r>
                      <a:endParaRPr lang="en-US" dirty="0"/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42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Yield </a:t>
                      </a:r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Percent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6100"/>
                          </a:solidFill>
                          <a:latin typeface="Calibri"/>
                        </a:rPr>
                        <a:t> </a:t>
                      </a:r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92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82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92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C2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86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rgbClr val="006100"/>
                          </a:solidFill>
                          <a:latin typeface="Calibri"/>
                        </a:rPr>
                        <a:t>104</a:t>
                      </a:r>
                      <a:endParaRPr lang="en-US" sz="2800" b="0" i="0" u="none" strike="noStrike" dirty="0">
                        <a:solidFill>
                          <a:srgbClr val="006100"/>
                        </a:solidFill>
                        <a:latin typeface="Calibri"/>
                      </a:endParaRPr>
                    </a:p>
                  </a:txBody>
                  <a:tcPr marL="6814" marR="6814" marT="68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75579" y="5484254"/>
            <a:ext cx="35958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NEW @ MSU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5540270"/>
            <a:ext cx="3295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4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1999" name="Group 79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381000" y="1447800"/>
          <a:ext cx="8686800" cy="5232061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0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Trait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Coho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Clouseau</a:t>
                      </a:r>
                      <a:endParaRPr kumimoji="0" lang="en-US" sz="28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CELRK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Inferno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Flower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Maturity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94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Height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Lodging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Seed Size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55.0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71.8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74.4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61.3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CBB (1-5)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2.7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031391"/>
                  </a:ext>
                </a:extLst>
              </a:tr>
              <a:tr h="30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Anthracnose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Canning (1-5)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3.7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2.6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1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9231</TotalTime>
  <Words>1151</Words>
  <Application>Microsoft Office PowerPoint</Application>
  <PresentationFormat>On-screen Show (4:3)</PresentationFormat>
  <Paragraphs>748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Courier</vt:lpstr>
      <vt:lpstr>Garamond</vt:lpstr>
      <vt:lpstr>Times New Roman</vt:lpstr>
      <vt:lpstr>Trebuchet MS</vt:lpstr>
      <vt:lpstr>Wingdings 3</vt:lpstr>
      <vt:lpstr>Facet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CEDAR DARK RED KIDNEY BEAN </vt:lpstr>
      <vt:lpstr>Development of  COHO LRK  </vt:lpstr>
      <vt:lpstr>PowerPoint Presentation</vt:lpstr>
      <vt:lpstr>PowerPoint Presentation</vt:lpstr>
      <vt:lpstr>Canning Quality Light Red Kidneys</vt:lpstr>
      <vt:lpstr>COHO LIGHT RED KIDNEY BEAN </vt:lpstr>
      <vt:lpstr>Development of  Y16507 YELLOW</vt:lpstr>
      <vt:lpstr>PowerPoint Presentation</vt:lpstr>
      <vt:lpstr>PowerPoint Presentation</vt:lpstr>
      <vt:lpstr>PowerPoint Presentation</vt:lpstr>
      <vt:lpstr>Yellow Bean Varieties – AZP Azufrados – Peruanos -Mayacobas</vt:lpstr>
      <vt:lpstr>Y16507 Yellow Bean</vt:lpstr>
      <vt:lpstr>Screening for White Mold – Montcalm Research Farm</vt:lpstr>
      <vt:lpstr>PowerPoint Presentation</vt:lpstr>
      <vt:lpstr>PowerPoint Presentation</vt:lpstr>
      <vt:lpstr>PowerPoint Presentation</vt:lpstr>
      <vt:lpstr>PowerPoint Presentation</vt:lpstr>
    </vt:vector>
  </TitlesOfParts>
  <Company>CSS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BEAN IMPROVEMENT COOPERATIVE</dc:title>
  <dc:creator>Jim Kelly</dc:creator>
  <cp:lastModifiedBy>reviewer</cp:lastModifiedBy>
  <cp:revision>891</cp:revision>
  <dcterms:created xsi:type="dcterms:W3CDTF">2007-09-29T13:28:48Z</dcterms:created>
  <dcterms:modified xsi:type="dcterms:W3CDTF">2019-12-10T19:06:54Z</dcterms:modified>
</cp:coreProperties>
</file>