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79" r:id="rId3"/>
    <p:sldId id="278" r:id="rId4"/>
    <p:sldId id="311" r:id="rId5"/>
    <p:sldId id="288" r:id="rId6"/>
    <p:sldId id="283" r:id="rId7"/>
    <p:sldId id="282" r:id="rId8"/>
    <p:sldId id="284" r:id="rId9"/>
    <p:sldId id="261" r:id="rId10"/>
    <p:sldId id="313" r:id="rId11"/>
    <p:sldId id="309" r:id="rId12"/>
    <p:sldId id="312" r:id="rId13"/>
    <p:sldId id="287" r:id="rId14"/>
    <p:sldId id="328" r:id="rId15"/>
    <p:sldId id="325" r:id="rId16"/>
    <p:sldId id="326" r:id="rId17"/>
    <p:sldId id="293" r:id="rId18"/>
    <p:sldId id="307" r:id="rId19"/>
    <p:sldId id="294" r:id="rId20"/>
    <p:sldId id="295" r:id="rId21"/>
    <p:sldId id="327" r:id="rId22"/>
    <p:sldId id="329" r:id="rId23"/>
    <p:sldId id="330" r:id="rId24"/>
    <p:sldId id="315" r:id="rId25"/>
    <p:sldId id="316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17" autoAdjust="0"/>
  </p:normalViewPr>
  <p:slideViewPr>
    <p:cSldViewPr snapToGrid="0" showGuides="1">
      <p:cViewPr varScale="1">
        <p:scale>
          <a:sx n="83" d="100"/>
          <a:sy n="83" d="100"/>
        </p:scale>
        <p:origin x="6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lvers\Documents\Field%20trials%202018\Dry%20bean\2018%20Marty%20dry%20bean%20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lvers\Documents\Field%20trials%202016\Montcalm\2016%20FMC%20white%20mold%20summar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lvers\Documents\Field%20trials%202016\Montcalm\2016%20white%20mold%20foliar1%20summary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lvers\Documents\Field%20trials%202016\Montcalm\2016%20white%20mold%20foliar1%20summar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ilvers\Documents\Field%20trials%202016\Montcalm\2016%20FMC%20white%20mold%20summar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graphs!$N$17</c:f>
              <c:strCache>
                <c:ptCount val="1"/>
                <c:pt idx="0">
                  <c:v>Red Hawk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graphs!$O$16:$P$16</c:f>
              <c:strCache>
                <c:ptCount val="2"/>
                <c:pt idx="0">
                  <c:v>Fusarium brasiliense</c:v>
                </c:pt>
                <c:pt idx="1">
                  <c:v>Fusarium oxysporum</c:v>
                </c:pt>
              </c:strCache>
            </c:strRef>
          </c:cat>
          <c:val>
            <c:numRef>
              <c:f>graphs!$O$17:$P$17</c:f>
              <c:numCache>
                <c:formatCode>0%</c:formatCode>
                <c:ptCount val="2"/>
                <c:pt idx="0">
                  <c:v>0.89419087136929465</c:v>
                </c:pt>
                <c:pt idx="1">
                  <c:v>0.70124481327800825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5-474D-9372-D8DAEFCF9C69}"/>
            </c:ext>
          </c:extLst>
        </c:ser>
        <c:ser>
          <c:idx val="1"/>
          <c:order val="1"/>
          <c:tx>
            <c:strRef>
              <c:f>graphs!$N$18</c:f>
              <c:strCache>
                <c:ptCount val="1"/>
                <c:pt idx="0">
                  <c:v>Zenith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graphs!$O$16:$P$16</c:f>
              <c:strCache>
                <c:ptCount val="2"/>
                <c:pt idx="0">
                  <c:v>Fusarium brasiliense</c:v>
                </c:pt>
                <c:pt idx="1">
                  <c:v>Fusarium oxysporum</c:v>
                </c:pt>
              </c:strCache>
            </c:strRef>
          </c:cat>
          <c:val>
            <c:numRef>
              <c:f>graphs!$O$18:$P$18</c:f>
              <c:numCache>
                <c:formatCode>0%</c:formatCode>
                <c:ptCount val="2"/>
                <c:pt idx="0">
                  <c:v>1.0198237885462555</c:v>
                </c:pt>
                <c:pt idx="1">
                  <c:v>0.80396475770925113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5-474D-9372-D8DAEFCF9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127407"/>
        <c:axId val="1098128239"/>
      </c:barChart>
      <c:catAx>
        <c:axId val="109812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28239"/>
        <c:crosses val="autoZero"/>
        <c:auto val="1"/>
        <c:lblAlgn val="ctr"/>
        <c:lblOffset val="100"/>
        <c:noMultiLvlLbl val="0"/>
      </c:catAx>
      <c:valAx>
        <c:axId val="109812823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Stand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8127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D7-4AB6-A242-BADAFF549CB7}"/>
              </c:ext>
            </c:extLst>
          </c:dPt>
          <c:cat>
            <c:strRef>
              <c:f>stats!$A$2:$A$9</c:f>
              <c:strCache>
                <c:ptCount val="8"/>
                <c:pt idx="0">
                  <c:v>Cadet (0.6 fl oz) + Induce (0.25% v/v) @ V5</c:v>
                </c:pt>
                <c:pt idx="1">
                  <c:v>Cadet (0.6 fl oz) + Induce (0.25% v/v) @ V7</c:v>
                </c:pt>
                <c:pt idx="2">
                  <c:v>Cadet (0.6 fl oz) + Induce (0.25% v/v) @ R1</c:v>
                </c:pt>
                <c:pt idx="3">
                  <c:v>Endura (8 oz) @ R1</c:v>
                </c:pt>
                <c:pt idx="4">
                  <c:v>Cercobin (21.8 fl oz) @ R1</c:v>
                </c:pt>
                <c:pt idx="5">
                  <c:v>Cercobin (21.8 fl oz) @ R3</c:v>
                </c:pt>
                <c:pt idx="6">
                  <c:v>Preemptor (5 fl oz) @ R3</c:v>
                </c:pt>
                <c:pt idx="7">
                  <c:v>Untreated check</c:v>
                </c:pt>
              </c:strCache>
            </c:strRef>
          </c:cat>
          <c:val>
            <c:numRef>
              <c:f>stats!$M$2:$M$9</c:f>
              <c:numCache>
                <c:formatCode>0.00</c:formatCode>
                <c:ptCount val="8"/>
                <c:pt idx="0">
                  <c:v>70.839773805972698</c:v>
                </c:pt>
                <c:pt idx="1">
                  <c:v>72.237268052578742</c:v>
                </c:pt>
                <c:pt idx="2">
                  <c:v>67.866486379682499</c:v>
                </c:pt>
                <c:pt idx="3">
                  <c:v>79.74261272936721</c:v>
                </c:pt>
                <c:pt idx="4">
                  <c:v>68.230844838544982</c:v>
                </c:pt>
                <c:pt idx="5">
                  <c:v>65.696620020542269</c:v>
                </c:pt>
                <c:pt idx="6">
                  <c:v>69.64736965213396</c:v>
                </c:pt>
                <c:pt idx="7">
                  <c:v>62.091423573647418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D7-4AB6-A242-BADAFF549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48384"/>
        <c:axId val="90847968"/>
      </c:barChart>
      <c:catAx>
        <c:axId val="908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47968"/>
        <c:crosses val="autoZero"/>
        <c:auto val="1"/>
        <c:lblAlgn val="ctr"/>
        <c:lblOffset val="100"/>
        <c:noMultiLvlLbl val="0"/>
      </c:catAx>
      <c:valAx>
        <c:axId val="9084796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Yield (bu/A)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4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9891038063486"/>
          <c:y val="9.7681321782377789E-2"/>
          <c:w val="0.87552680813287942"/>
          <c:h val="0.525692601150427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488357632"/>
        <c:axId val="488359600"/>
      </c:barChart>
      <c:catAx>
        <c:axId val="48835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59600"/>
        <c:crosses val="autoZero"/>
        <c:auto val="1"/>
        <c:lblAlgn val="ctr"/>
        <c:lblOffset val="100"/>
        <c:noMultiLvlLbl val="0"/>
      </c:catAx>
      <c:valAx>
        <c:axId val="48835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Yield (cwt/A)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5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9891038063486"/>
          <c:y val="9.7681321782377789E-2"/>
          <c:w val="0.87552680813287942"/>
          <c:h val="0.5256926011504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stats!$M$1</c:f>
              <c:strCache>
                <c:ptCount val="1"/>
                <c:pt idx="0">
                  <c:v>cwt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stats!$B$2:$B$11</c:f>
              <c:strCache>
                <c:ptCount val="10"/>
                <c:pt idx="0">
                  <c:v>inoculated check</c:v>
                </c:pt>
                <c:pt idx="1">
                  <c:v>Ethos XB (4.2 fl oz/A)</c:v>
                </c:pt>
                <c:pt idx="2">
                  <c:v>Ethos 3D (4.6 fl oz/A)</c:v>
                </c:pt>
                <c:pt idx="3">
                  <c:v>Capture LFR (4.2 fl oz/A)</c:v>
                </c:pt>
                <c:pt idx="4">
                  <c:v>Capture 3RIVE3D (4 fl oz/A)</c:v>
                </c:pt>
                <c:pt idx="5">
                  <c:v>non-inoculated check</c:v>
                </c:pt>
                <c:pt idx="6">
                  <c:v>Ethos XB (4.2 fl oz/A)</c:v>
                </c:pt>
                <c:pt idx="7">
                  <c:v>Ethos 3D (4.6 fl oz/A)</c:v>
                </c:pt>
                <c:pt idx="8">
                  <c:v>Capture LFR (4.2 fl oz/A)</c:v>
                </c:pt>
                <c:pt idx="9">
                  <c:v>Capture 3RIVE3D (4 fl oz/A)</c:v>
                </c:pt>
              </c:strCache>
            </c:strRef>
          </c:cat>
          <c:val>
            <c:numRef>
              <c:f>stats!$M$2:$M$11</c:f>
              <c:numCache>
                <c:formatCode>0.00</c:formatCode>
                <c:ptCount val="10"/>
                <c:pt idx="0">
                  <c:v>11.354149254355402</c:v>
                </c:pt>
                <c:pt idx="1">
                  <c:v>15.91158769337979</c:v>
                </c:pt>
                <c:pt idx="2">
                  <c:v>11.045389296167247</c:v>
                </c:pt>
                <c:pt idx="3">
                  <c:v>12.72182701045296</c:v>
                </c:pt>
                <c:pt idx="4">
                  <c:v>8.1449004041811861</c:v>
                </c:pt>
                <c:pt idx="5">
                  <c:v>11.436275790940766</c:v>
                </c:pt>
                <c:pt idx="6">
                  <c:v>14.127236529616724</c:v>
                </c:pt>
                <c:pt idx="7">
                  <c:v>7.9324125993031345</c:v>
                </c:pt>
                <c:pt idx="8">
                  <c:v>10.509145965156794</c:v>
                </c:pt>
                <c:pt idx="9">
                  <c:v>10.135258494773518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4-48CB-8C9D-B00065C88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488357632"/>
        <c:axId val="488359600"/>
      </c:barChart>
      <c:catAx>
        <c:axId val="48835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59600"/>
        <c:crosses val="autoZero"/>
        <c:auto val="1"/>
        <c:lblAlgn val="ctr"/>
        <c:lblOffset val="100"/>
        <c:noMultiLvlLbl val="0"/>
      </c:catAx>
      <c:valAx>
        <c:axId val="48835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Yield (cwt/A)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5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51939936840475"/>
          <c:y val="0.12327319044906997"/>
          <c:w val="0.8250278721492218"/>
          <c:h val="0.40367540921996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stats!$C$1</c:f>
              <c:strCache>
                <c:ptCount val="1"/>
                <c:pt idx="0">
                  <c:v>stand_17Jul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4C-4378-9D68-2DE636624D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bc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4C-4378-9D68-2DE636624D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4C-4378-9D68-2DE636624D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4C-4378-9D68-2DE636624D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4C-4378-9D68-2DE636624D7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4C-4378-9D68-2DE636624D7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4C-4378-9D68-2DE636624D7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ab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4C-4378-9D68-2DE636624D7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4C-4378-9D68-2DE636624D7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4C-4378-9D68-2DE636624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stats!$B$2:$B$11</c:f>
              <c:strCache>
                <c:ptCount val="10"/>
                <c:pt idx="0">
                  <c:v>inoculated check</c:v>
                </c:pt>
                <c:pt idx="1">
                  <c:v>Ethos XB (4.2 fl oz/A)</c:v>
                </c:pt>
                <c:pt idx="2">
                  <c:v>Ethos 3D (4.6 fl oz/A)</c:v>
                </c:pt>
                <c:pt idx="3">
                  <c:v>Capture LFR (4.2 fl oz/A)</c:v>
                </c:pt>
                <c:pt idx="4">
                  <c:v>Capture 3RIVE3D (4 fl oz/A)</c:v>
                </c:pt>
                <c:pt idx="5">
                  <c:v>non-inoculated check</c:v>
                </c:pt>
                <c:pt idx="6">
                  <c:v>Ethos XB (4.2 fl oz/A)</c:v>
                </c:pt>
                <c:pt idx="7">
                  <c:v>Ethos 3D (4.6 fl oz/A)</c:v>
                </c:pt>
                <c:pt idx="8">
                  <c:v>Capture LFR (4.2 fl oz/A)</c:v>
                </c:pt>
                <c:pt idx="9">
                  <c:v>Capture 3RIVE3D (4 fl oz/A)</c:v>
                </c:pt>
              </c:strCache>
            </c:strRef>
          </c:cat>
          <c:val>
            <c:numRef>
              <c:f>stats!$F$2:$F$11</c:f>
              <c:numCache>
                <c:formatCode>0.0</c:formatCode>
                <c:ptCount val="10"/>
                <c:pt idx="0">
                  <c:v>34972.457142857143</c:v>
                </c:pt>
                <c:pt idx="1">
                  <c:v>41693.142857142855</c:v>
                </c:pt>
                <c:pt idx="2">
                  <c:v>39452.914285714287</c:v>
                </c:pt>
                <c:pt idx="3">
                  <c:v>35096.914285714287</c:v>
                </c:pt>
                <c:pt idx="4">
                  <c:v>37834.971428571429</c:v>
                </c:pt>
                <c:pt idx="5">
                  <c:v>57872.571428571428</c:v>
                </c:pt>
                <c:pt idx="6">
                  <c:v>61108.457142857143</c:v>
                </c:pt>
                <c:pt idx="7">
                  <c:v>51525.257142857139</c:v>
                </c:pt>
                <c:pt idx="8">
                  <c:v>54387.771428571425</c:v>
                </c:pt>
                <c:pt idx="9">
                  <c:v>54387.771428571425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C-4378-9D68-2DE636624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487474232"/>
        <c:axId val="487475872"/>
      </c:barChart>
      <c:catAx>
        <c:axId val="48747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75872"/>
        <c:crosses val="autoZero"/>
        <c:auto val="1"/>
        <c:lblAlgn val="ctr"/>
        <c:lblOffset val="100"/>
        <c:noMultiLvlLbl val="0"/>
      </c:catAx>
      <c:valAx>
        <c:axId val="4874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Stand/A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7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9891038063486"/>
          <c:y val="9.7681321782377789E-2"/>
          <c:w val="0.87552680813287942"/>
          <c:h val="0.5256926011504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stats!$M$1</c:f>
              <c:strCache>
                <c:ptCount val="1"/>
                <c:pt idx="0">
                  <c:v>cwt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stats!$B$2:$B$11</c:f>
              <c:strCache>
                <c:ptCount val="10"/>
                <c:pt idx="0">
                  <c:v>inoculated check</c:v>
                </c:pt>
                <c:pt idx="1">
                  <c:v>Ethos XB (4.2 fl oz/A)</c:v>
                </c:pt>
                <c:pt idx="2">
                  <c:v>Ethos 3D (4.6 fl oz/A)</c:v>
                </c:pt>
                <c:pt idx="3">
                  <c:v>Capture LFR (4.2 fl oz/A)</c:v>
                </c:pt>
                <c:pt idx="4">
                  <c:v>Capture 3RIVE3D (4 fl oz/A)</c:v>
                </c:pt>
                <c:pt idx="5">
                  <c:v>non-inoculated check</c:v>
                </c:pt>
                <c:pt idx="6">
                  <c:v>Ethos XB (4.2 fl oz/A)</c:v>
                </c:pt>
                <c:pt idx="7">
                  <c:v>Ethos 3D (4.6 fl oz/A)</c:v>
                </c:pt>
                <c:pt idx="8">
                  <c:v>Capture LFR (4.2 fl oz/A)</c:v>
                </c:pt>
                <c:pt idx="9">
                  <c:v>Capture 3RIVE3D (4 fl oz/A)</c:v>
                </c:pt>
              </c:strCache>
            </c:strRef>
          </c:cat>
          <c:val>
            <c:numRef>
              <c:f>stats!$M$2:$M$11</c:f>
              <c:numCache>
                <c:formatCode>0.00</c:formatCode>
                <c:ptCount val="10"/>
                <c:pt idx="0">
                  <c:v>11.354149254355402</c:v>
                </c:pt>
                <c:pt idx="1">
                  <c:v>15.91158769337979</c:v>
                </c:pt>
                <c:pt idx="2">
                  <c:v>11.045389296167247</c:v>
                </c:pt>
                <c:pt idx="3">
                  <c:v>12.72182701045296</c:v>
                </c:pt>
                <c:pt idx="4">
                  <c:v>8.1449004041811861</c:v>
                </c:pt>
                <c:pt idx="5">
                  <c:v>11.436275790940766</c:v>
                </c:pt>
                <c:pt idx="6">
                  <c:v>14.127236529616724</c:v>
                </c:pt>
                <c:pt idx="7">
                  <c:v>7.9324125993031345</c:v>
                </c:pt>
                <c:pt idx="8">
                  <c:v>10.509145965156794</c:v>
                </c:pt>
                <c:pt idx="9">
                  <c:v>10.135258494773518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4-48CB-8C9D-B00065C88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488357632"/>
        <c:axId val="488359600"/>
      </c:barChart>
      <c:catAx>
        <c:axId val="48835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59600"/>
        <c:crosses val="autoZero"/>
        <c:auto val="1"/>
        <c:lblAlgn val="ctr"/>
        <c:lblOffset val="100"/>
        <c:noMultiLvlLbl val="0"/>
      </c:catAx>
      <c:valAx>
        <c:axId val="48835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Yield (cwt/A)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35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51939936840475"/>
          <c:y val="0.12327319044906997"/>
          <c:w val="0.8250278721492218"/>
          <c:h val="0.40367540921996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stats!$C$1</c:f>
              <c:strCache>
                <c:ptCount val="1"/>
                <c:pt idx="0">
                  <c:v>stand_17Jul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c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4C-4378-9D68-2DE636624D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bc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4C-4378-9D68-2DE636624D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4C-4378-9D68-2DE636624D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4C-4378-9D68-2DE636624D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c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4C-4378-9D68-2DE636624D7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4C-4378-9D68-2DE636624D7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4C-4378-9D68-2DE636624D7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ab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4C-4378-9D68-2DE636624D7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4C-4378-9D68-2DE636624D7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mtClean="0"/>
                      <a:t>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4C-4378-9D68-2DE636624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stats!$B$2:$B$11</c:f>
              <c:strCache>
                <c:ptCount val="10"/>
                <c:pt idx="0">
                  <c:v>inoculated check</c:v>
                </c:pt>
                <c:pt idx="1">
                  <c:v>Ethos XB (4.2 fl oz/A)</c:v>
                </c:pt>
                <c:pt idx="2">
                  <c:v>Ethos 3D (4.6 fl oz/A)</c:v>
                </c:pt>
                <c:pt idx="3">
                  <c:v>Capture LFR (4.2 fl oz/A)</c:v>
                </c:pt>
                <c:pt idx="4">
                  <c:v>Capture 3RIVE3D (4 fl oz/A)</c:v>
                </c:pt>
                <c:pt idx="5">
                  <c:v>non-inoculated check</c:v>
                </c:pt>
                <c:pt idx="6">
                  <c:v>Ethos XB (4.2 fl oz/A)</c:v>
                </c:pt>
                <c:pt idx="7">
                  <c:v>Ethos 3D (4.6 fl oz/A)</c:v>
                </c:pt>
                <c:pt idx="8">
                  <c:v>Capture LFR (4.2 fl oz/A)</c:v>
                </c:pt>
                <c:pt idx="9">
                  <c:v>Capture 3RIVE3D (4 fl oz/A)</c:v>
                </c:pt>
              </c:strCache>
            </c:strRef>
          </c:cat>
          <c:val>
            <c:numRef>
              <c:f>stats!$F$2:$F$11</c:f>
              <c:numCache>
                <c:formatCode>0.0</c:formatCode>
                <c:ptCount val="10"/>
                <c:pt idx="0">
                  <c:v>34972.457142857143</c:v>
                </c:pt>
                <c:pt idx="1">
                  <c:v>41693.142857142855</c:v>
                </c:pt>
                <c:pt idx="2">
                  <c:v>39452.914285714287</c:v>
                </c:pt>
                <c:pt idx="3">
                  <c:v>35096.914285714287</c:v>
                </c:pt>
                <c:pt idx="4">
                  <c:v>37834.971428571429</c:v>
                </c:pt>
                <c:pt idx="5">
                  <c:v>57872.571428571428</c:v>
                </c:pt>
                <c:pt idx="6">
                  <c:v>61108.457142857143</c:v>
                </c:pt>
                <c:pt idx="7">
                  <c:v>51525.257142857139</c:v>
                </c:pt>
                <c:pt idx="8">
                  <c:v>54387.771428571425</c:v>
                </c:pt>
                <c:pt idx="9">
                  <c:v>54387.771428571425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C-4378-9D68-2DE636624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axId val="487474232"/>
        <c:axId val="487475872"/>
      </c:barChart>
      <c:catAx>
        <c:axId val="48747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75872"/>
        <c:crosses val="autoZero"/>
        <c:auto val="1"/>
        <c:lblAlgn val="ctr"/>
        <c:lblOffset val="100"/>
        <c:noMultiLvlLbl val="0"/>
      </c:catAx>
      <c:valAx>
        <c:axId val="4874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Stand/A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474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04-43B5-9A92-B21F00C18979}"/>
              </c:ext>
            </c:extLst>
          </c:dPt>
          <c:cat>
            <c:strRef>
              <c:f>'graphs (2)'!$B$2:$B$11</c:f>
              <c:strCache>
                <c:ptCount val="10"/>
                <c:pt idx="0">
                  <c:v>Untreated</c:v>
                </c:pt>
                <c:pt idx="1">
                  <c:v>Endura 6oz R1</c:v>
                </c:pt>
                <c:pt idx="2">
                  <c:v>Endura 8oz R1</c:v>
                </c:pt>
                <c:pt idx="3">
                  <c:v>Endura 6oz R1 + Priaxor 4oz R3</c:v>
                </c:pt>
                <c:pt idx="4">
                  <c:v>Cobra 6oz V5</c:v>
                </c:pt>
                <c:pt idx="5">
                  <c:v>Cobra 6oz V5 + Aproach 9oz R1</c:v>
                </c:pt>
                <c:pt idx="6">
                  <c:v>Cobra 6oz &amp; Endura 8oz R1</c:v>
                </c:pt>
                <c:pt idx="7">
                  <c:v>Aproach 9oz R1</c:v>
                </c:pt>
                <c:pt idx="8">
                  <c:v>Aproach 9oz R1 + Aproach 9oz R3</c:v>
                </c:pt>
                <c:pt idx="9">
                  <c:v>Topsin 30oz R1 + Topsin 30oz R2</c:v>
                </c:pt>
              </c:strCache>
            </c:strRef>
          </c:cat>
          <c:val>
            <c:numRef>
              <c:f>'graphs (2)'!$I$2:$I$11</c:f>
              <c:numCache>
                <c:formatCode>0.00</c:formatCode>
                <c:ptCount val="10"/>
                <c:pt idx="0">
                  <c:v>50</c:v>
                </c:pt>
                <c:pt idx="1">
                  <c:v>45</c:v>
                </c:pt>
                <c:pt idx="2">
                  <c:v>28.611111111111114</c:v>
                </c:pt>
                <c:pt idx="3">
                  <c:v>35.999999999999993</c:v>
                </c:pt>
                <c:pt idx="4">
                  <c:v>21.944444444444443</c:v>
                </c:pt>
                <c:pt idx="5">
                  <c:v>19.25925925925926</c:v>
                </c:pt>
                <c:pt idx="6">
                  <c:v>23.333333333333336</c:v>
                </c:pt>
                <c:pt idx="7">
                  <c:v>41.388888888888886</c:v>
                </c:pt>
                <c:pt idx="8">
                  <c:v>42.888888888888893</c:v>
                </c:pt>
                <c:pt idx="9">
                  <c:v>45.833333333333336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04-43B5-9A92-B21F00C18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6732815"/>
        <c:axId val="1446724495"/>
      </c:barChart>
      <c:catAx>
        <c:axId val="144673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724495"/>
        <c:crosses val="autoZero"/>
        <c:auto val="1"/>
        <c:lblAlgn val="ctr"/>
        <c:lblOffset val="100"/>
        <c:noMultiLvlLbl val="0"/>
      </c:catAx>
      <c:valAx>
        <c:axId val="144672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White mold disease index (DIX)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732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baseline="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3-4F6D-BBA6-D8C7673643D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'graphs (2)'!$B$2:$B$11</c:f>
              <c:strCache>
                <c:ptCount val="10"/>
                <c:pt idx="0">
                  <c:v>Untreated</c:v>
                </c:pt>
                <c:pt idx="1">
                  <c:v>Endura 6oz R1</c:v>
                </c:pt>
                <c:pt idx="2">
                  <c:v>Endura 8oz R1</c:v>
                </c:pt>
                <c:pt idx="3">
                  <c:v>Endura 6oz R1 + Priaxor 4oz R3</c:v>
                </c:pt>
                <c:pt idx="4">
                  <c:v>Cobra 6oz V5</c:v>
                </c:pt>
                <c:pt idx="5">
                  <c:v>Cobra 6oz V5 + Aproach 9oz R1</c:v>
                </c:pt>
                <c:pt idx="6">
                  <c:v>Cobra 6oz &amp; Endura 8oz R1</c:v>
                </c:pt>
                <c:pt idx="7">
                  <c:v>Aproach 9oz R1</c:v>
                </c:pt>
                <c:pt idx="8">
                  <c:v>Aproach 9oz R1 + Aproach 9oz R3</c:v>
                </c:pt>
                <c:pt idx="9">
                  <c:v>Topsin 30oz R1 + Topsin 30oz R2</c:v>
                </c:pt>
              </c:strCache>
            </c:strRef>
          </c:cat>
          <c:val>
            <c:numRef>
              <c:f>'graphs (2)'!$M$2:$M$11</c:f>
              <c:numCache>
                <c:formatCode>0.000</c:formatCode>
                <c:ptCount val="10"/>
                <c:pt idx="0">
                  <c:v>65.936259173264745</c:v>
                </c:pt>
                <c:pt idx="1">
                  <c:v>75.322206737934394</c:v>
                </c:pt>
                <c:pt idx="2">
                  <c:v>80.390742195756175</c:v>
                </c:pt>
                <c:pt idx="3">
                  <c:v>81.773243579563271</c:v>
                </c:pt>
                <c:pt idx="4">
                  <c:v>79.531446384496348</c:v>
                </c:pt>
                <c:pt idx="5">
                  <c:v>79.255352030610794</c:v>
                </c:pt>
                <c:pt idx="6">
                  <c:v>76.067491317936245</c:v>
                </c:pt>
                <c:pt idx="7">
                  <c:v>72.580313536461205</c:v>
                </c:pt>
                <c:pt idx="8">
                  <c:v>76.169564034369259</c:v>
                </c:pt>
                <c:pt idx="9">
                  <c:v>71.96374484537877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33-4F6D-BBA6-D8C767364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6732815"/>
        <c:axId val="1446724495"/>
      </c:barChart>
      <c:catAx>
        <c:axId val="144673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724495"/>
        <c:crosses val="autoZero"/>
        <c:auto val="1"/>
        <c:lblAlgn val="ctr"/>
        <c:lblOffset val="100"/>
        <c:noMultiLvlLbl val="0"/>
      </c:catAx>
      <c:valAx>
        <c:axId val="144672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Yield (bu/A)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6732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A-40B1-84E7-862E9B26BDEF}"/>
              </c:ext>
            </c:extLst>
          </c:dPt>
          <c:cat>
            <c:strRef>
              <c:f>stats!$A$2:$A$9</c:f>
              <c:strCache>
                <c:ptCount val="8"/>
                <c:pt idx="0">
                  <c:v>Cadet (0.6 fl oz) + Induce (0.25% v/v) @ V5</c:v>
                </c:pt>
                <c:pt idx="1">
                  <c:v>Cadet (0.6 fl oz) + Induce (0.25% v/v) @ V7</c:v>
                </c:pt>
                <c:pt idx="2">
                  <c:v>Cadet (0.6 fl oz) + Induce (0.25% v/v) @ R1</c:v>
                </c:pt>
                <c:pt idx="3">
                  <c:v>Endura (8 oz) @ R1</c:v>
                </c:pt>
                <c:pt idx="4">
                  <c:v>Cercobin (21.8 fl oz) @ R1</c:v>
                </c:pt>
                <c:pt idx="5">
                  <c:v>Cercobin (21.8 fl oz) @ R3</c:v>
                </c:pt>
                <c:pt idx="6">
                  <c:v>Preemptor (5 fl oz) @ R3</c:v>
                </c:pt>
                <c:pt idx="7">
                  <c:v>Untreated check</c:v>
                </c:pt>
              </c:strCache>
            </c:strRef>
          </c:cat>
          <c:val>
            <c:numRef>
              <c:f>stats!$I$2:$I$9</c:f>
              <c:numCache>
                <c:formatCode>0.00</c:formatCode>
                <c:ptCount val="8"/>
                <c:pt idx="0">
                  <c:v>37.777777777777779</c:v>
                </c:pt>
                <c:pt idx="1">
                  <c:v>37.111111111111114</c:v>
                </c:pt>
                <c:pt idx="2">
                  <c:v>35.333333333333336</c:v>
                </c:pt>
                <c:pt idx="3">
                  <c:v>27.777777777777779</c:v>
                </c:pt>
                <c:pt idx="4">
                  <c:v>48.444444444444443</c:v>
                </c:pt>
                <c:pt idx="5">
                  <c:v>58.444444444444443</c:v>
                </c:pt>
                <c:pt idx="6">
                  <c:v>54.666666666666671</c:v>
                </c:pt>
                <c:pt idx="7">
                  <c:v>63.555555555555557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FA-40B1-84E7-862E9B26B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848384"/>
        <c:axId val="90847968"/>
      </c:barChart>
      <c:catAx>
        <c:axId val="908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47968"/>
        <c:crosses val="autoZero"/>
        <c:auto val="1"/>
        <c:lblAlgn val="ctr"/>
        <c:lblOffset val="100"/>
        <c:noMultiLvlLbl val="0"/>
      </c:catAx>
      <c:valAx>
        <c:axId val="9084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Disease (DIX)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4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0.11688</cdr:y>
    </cdr:from>
    <cdr:to>
      <cdr:x>0.95833</cdr:x>
      <cdr:y>0.11688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1524000" y="685800"/>
          <a:ext cx="72390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A5C72-CC02-478A-949B-0146F45D9BE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43631-5BB4-4E7A-BB40-6A7CA6FEB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1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B8122-AE91-41F1-AF26-2C1923CA75B7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3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814DC-4130-4002-B1FF-E98BF538FC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 anchor="b"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F599C-D6E8-4B67-9533-437268210B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3584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2" tIns="45712" rIns="91422" bIns="45712"/>
          <a:lstStyle/>
          <a:p>
            <a:pPr defTabSz="456400"/>
            <a:endParaRPr lang="en-US" dirty="0" smtClean="0"/>
          </a:p>
        </p:txBody>
      </p:sp>
      <p:sp>
        <p:nvSpPr>
          <p:cNvPr id="35846" name="Slide Number Placeholder 3"/>
          <p:cNvSpPr txBox="1">
            <a:spLocks noGrp="1"/>
          </p:cNvSpPr>
          <p:nvPr/>
        </p:nvSpPr>
        <p:spPr bwMode="auto">
          <a:xfrm>
            <a:off x="3884028" y="8684927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 anchor="b"/>
          <a:lstStyle/>
          <a:p>
            <a:pPr marL="0" marR="0" lvl="0" indent="0" algn="r" defTabSz="456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0ECC-9612-449E-BF50-5B74F70158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6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21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81F73-A8D9-874D-AF84-1E2F72EF82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3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81F73-A8D9-874D-AF84-1E2F72EF82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5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plant samples from all of the field locations with the exception of Rhode Farms displayed similar symptoms; internal vascular discoloration, lack of lateral roots, root death and early plant senescence.</a:t>
            </a:r>
          </a:p>
          <a:p>
            <a:pPr lvl="1"/>
            <a:r>
              <a:rPr lang="en-US" i="1" dirty="0" smtClean="0"/>
              <a:t>Rhizoctonia solani</a:t>
            </a:r>
            <a:r>
              <a:rPr lang="en-US" dirty="0" smtClean="0"/>
              <a:t> was consistently isolated from all three of these locations from symptomatic plant tissue.</a:t>
            </a:r>
          </a:p>
          <a:p>
            <a:pPr lvl="1"/>
            <a:r>
              <a:rPr lang="en-US" dirty="0" smtClean="0"/>
              <a:t>A typical variety of </a:t>
            </a:r>
            <a:r>
              <a:rPr lang="en-US" i="1" dirty="0" smtClean="0"/>
              <a:t>Fusarium</a:t>
            </a:r>
            <a:r>
              <a:rPr lang="en-US" dirty="0" smtClean="0"/>
              <a:t> spp. were also isolated from samples, however, there was not a single dominant species present.  I did not consistently isolate </a:t>
            </a:r>
            <a:r>
              <a:rPr lang="en-US" i="1" dirty="0" smtClean="0"/>
              <a:t>Fusarium oxysporum</a:t>
            </a:r>
            <a:r>
              <a:rPr lang="en-US" dirty="0" smtClean="0"/>
              <a:t> that could potentially cause the vascular discoloration present.</a:t>
            </a:r>
          </a:p>
          <a:p>
            <a:pPr lvl="1"/>
            <a:r>
              <a:rPr lang="en-US" dirty="0" smtClean="0"/>
              <a:t>I also only recovered one </a:t>
            </a:r>
            <a:r>
              <a:rPr lang="en-US" i="1" dirty="0" smtClean="0"/>
              <a:t>Fusarium solani</a:t>
            </a:r>
            <a:r>
              <a:rPr lang="en-US" dirty="0" smtClean="0"/>
              <a:t> species complex clade 2 isolate from these three fields.  </a:t>
            </a:r>
            <a:r>
              <a:rPr lang="en-US" b="1" dirty="0" smtClean="0"/>
              <a:t>This suggests that they are either newer fields for bean production or are on a long rotation.</a:t>
            </a:r>
          </a:p>
          <a:p>
            <a:r>
              <a:rPr lang="en-US" b="1" dirty="0" smtClean="0"/>
              <a:t> </a:t>
            </a:r>
            <a:endParaRPr lang="en-US" dirty="0" smtClean="0"/>
          </a:p>
          <a:p>
            <a:pPr lvl="0"/>
            <a:r>
              <a:rPr lang="en-US" dirty="0" smtClean="0"/>
              <a:t>Rhodes Farms plant samples exhibited classic Fusarium root rot symptoms.  </a:t>
            </a:r>
          </a:p>
          <a:p>
            <a:pPr lvl="1"/>
            <a:r>
              <a:rPr lang="en-US" i="1" dirty="0" smtClean="0"/>
              <a:t>Rhizoctonia solani</a:t>
            </a:r>
            <a:r>
              <a:rPr lang="en-US" dirty="0" smtClean="0"/>
              <a:t> was recovered from only one plant sample and from a single lesion located just above the soil line on the stem.</a:t>
            </a:r>
          </a:p>
          <a:p>
            <a:pPr lvl="1"/>
            <a:r>
              <a:rPr lang="en-US" dirty="0" smtClean="0"/>
              <a:t>A plethora of</a:t>
            </a:r>
            <a:r>
              <a:rPr lang="en-US" b="1" dirty="0" smtClean="0"/>
              <a:t> </a:t>
            </a:r>
            <a:r>
              <a:rPr lang="en-US" i="1" dirty="0" smtClean="0"/>
              <a:t>Fusarium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en-US" dirty="0" smtClean="0"/>
              <a:t> with various morphologies and pigmentation were isolated from infected plant tissue.  </a:t>
            </a:r>
          </a:p>
          <a:p>
            <a:r>
              <a:rPr lang="en-US" dirty="0" smtClean="0"/>
              <a:t>In addition, 14/15 plant samples produced the typical </a:t>
            </a:r>
            <a:r>
              <a:rPr lang="en-US" dirty="0" err="1" smtClean="0"/>
              <a:t>sporodochia</a:t>
            </a:r>
            <a:r>
              <a:rPr lang="en-US" dirty="0" smtClean="0"/>
              <a:t> associated with </a:t>
            </a:r>
            <a:r>
              <a:rPr lang="en-US" i="1" dirty="0" smtClean="0"/>
              <a:t>Fusarium solani</a:t>
            </a:r>
            <a:r>
              <a:rPr lang="en-US" dirty="0" smtClean="0"/>
              <a:t> species complex clade 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3631-5BB4-4E7A-BB40-6A7CA6FEBB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5D73C6-7421-49A7-927A-1402EF7D7F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3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Bacillus amyloliquefaciens demonstrates antifungal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3631-5BB4-4E7A-BB40-6A7CA6FEBB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Bacillus amyloliquefaciens demonstrates antifungal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3631-5BB4-4E7A-BB40-6A7CA6FEBB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9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Bacillus amyloliquefaciens demonstrates antifungal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3631-5BB4-4E7A-BB40-6A7CA6FEBB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2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C32BE3F-4B87-4B1D-880E-F28A286F8B71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123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18C37F2-35F8-49D7-A8A6-88D7A36677B0}" type="slidenum">
              <a:rPr lang="en-US" altLang="en-US" smtClean="0"/>
              <a:pPr eaLnBrk="1" hangingPunct="1"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277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7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1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7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CF85-4C93-4665-8EC8-8381782AA1E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8A59-CFE1-4C25-B283-EBC77D60D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3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ieldcroppathology.msu.edu/" TargetMode="External"/><Relationship Id="rId5" Type="http://schemas.openxmlformats.org/officeDocument/2006/relationships/hyperlink" Target="mailto:chilvers@msu.edu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B9545C99-9016-4CBB-8D49-2DE8791FC06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hilvers.PLP\My Documents\My Pictures\Work Photos\ipmPIPE 2009\July2809\raptor damage and low lying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solidFill>
            <a:schemeClr val="accent3">
              <a:lumMod val="40000"/>
              <a:lumOff val="60000"/>
              <a:alpha val="52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71599"/>
            <a:ext cx="8839200" cy="1937657"/>
          </a:xfrm>
          <a:solidFill>
            <a:schemeClr val="accent3">
              <a:lumMod val="40000"/>
              <a:lumOff val="60000"/>
              <a:alpha val="51000"/>
            </a:schemeClr>
          </a:solidFill>
        </p:spPr>
        <p:txBody>
          <a:bodyPr rtlCol="0">
            <a:noAutofit/>
          </a:bodyPr>
          <a:lstStyle/>
          <a:p>
            <a:r>
              <a:rPr lang="en-US" sz="6600" b="1" dirty="0">
                <a:latin typeface="+mn-lt"/>
              </a:rPr>
              <a:t>Dry Bean </a:t>
            </a:r>
            <a:r>
              <a:rPr lang="en-US" sz="6600" b="1" dirty="0" smtClean="0">
                <a:latin typeface="+mn-lt"/>
              </a:rPr>
              <a:t>Root </a:t>
            </a:r>
            <a:r>
              <a:rPr lang="en-US" sz="6600" b="1" dirty="0">
                <a:latin typeface="+mn-lt"/>
              </a:rPr>
              <a:t>Rot Disease Research</a:t>
            </a:r>
            <a:endParaRPr lang="en-US" sz="66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4341" name="Picture 3" descr="C:\Documents and Settings\chilvers\My Documents\My Pictures\Work Photos\MSU logos\helmet_grn_1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8800" y="31173"/>
            <a:ext cx="1143000" cy="13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133600" y="4253345"/>
            <a:ext cx="7848600" cy="259772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Chilvers</a:t>
            </a:r>
          </a:p>
          <a:p>
            <a:pPr>
              <a:spcBef>
                <a:spcPts val="100"/>
              </a:spcBef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Dep. of Plant, Soil and Microbial Sciences</a:t>
            </a:r>
          </a:p>
          <a:p>
            <a:pPr>
              <a:spcBef>
                <a:spcPts val="100"/>
              </a:spcBef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chilvers@msu.edu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@MartinChilvers1</a:t>
            </a:r>
          </a:p>
          <a:p>
            <a:pPr>
              <a:spcBef>
                <a:spcPts val="100"/>
              </a:spcBef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517-353-9967</a:t>
            </a:r>
          </a:p>
          <a:p>
            <a:pPr>
              <a:spcBef>
                <a:spcPts val="100"/>
              </a:spcBef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www.fieldcroppathology.msu.edu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358482"/>
            <a:ext cx="533400" cy="43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5240" y="12941"/>
            <a:ext cx="2595760" cy="1289718"/>
          </a:xfrm>
          <a:prstGeom prst="rect">
            <a:avLst/>
          </a:prstGeom>
        </p:spPr>
      </p:pic>
      <p:pic>
        <p:nvPicPr>
          <p:cNvPr id="13" name="Picture 2" descr="Image result for USDA-Specialty Crop Block Michigan department of a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-1646"/>
            <a:ext cx="864596" cy="130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roject-GREEEN2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338" y="-1"/>
            <a:ext cx="2661207" cy="128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6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6096000" y="2382611"/>
          <a:ext cx="5731451" cy="377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41285"/>
          </a:xfrm>
        </p:spPr>
        <p:txBody>
          <a:bodyPr/>
          <a:lstStyle/>
          <a:p>
            <a:r>
              <a:rPr lang="en-US" b="1" dirty="0" smtClean="0"/>
              <a:t>In-Furrow trials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72" y="941285"/>
            <a:ext cx="10515600" cy="4453101"/>
          </a:xfrm>
        </p:spPr>
        <p:txBody>
          <a:bodyPr/>
          <a:lstStyle/>
          <a:p>
            <a:r>
              <a:rPr lang="en-US" dirty="0" smtClean="0"/>
              <a:t>Zenith planted at 78,000/A</a:t>
            </a:r>
          </a:p>
          <a:p>
            <a:r>
              <a:rPr lang="en-US" dirty="0" smtClean="0"/>
              <a:t>Ethos XB &amp; Ethos 3D = </a:t>
            </a:r>
            <a:r>
              <a:rPr lang="en-US" i="1" dirty="0" smtClean="0"/>
              <a:t>Bacillus amyloliquefaciens </a:t>
            </a:r>
            <a:r>
              <a:rPr lang="en-US" dirty="0" smtClean="0"/>
              <a:t>+ Bifenthrin</a:t>
            </a:r>
          </a:p>
          <a:p>
            <a:r>
              <a:rPr lang="en-US" dirty="0" smtClean="0"/>
              <a:t>Capture LFR &amp; Capture 3RIVE3D = Bifenthrin (pyrethroid insecticide)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22229" b="22914"/>
          <a:stretch/>
        </p:blipFill>
        <p:spPr>
          <a:xfrm>
            <a:off x="10217331" y="83910"/>
            <a:ext cx="1905000" cy="1045029"/>
          </a:xfrm>
          <a:prstGeom prst="rect">
            <a:avLst/>
          </a:prstGeom>
        </p:spPr>
      </p:pic>
      <p:pic>
        <p:nvPicPr>
          <p:cNvPr id="18" name="Picture 3" descr="C:\Documents and Settings\chilvers\My Documents\My Pictures\Work Photos\MSU logos\helmet_grn_1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9831" y="5698473"/>
            <a:ext cx="874023" cy="101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395" y="2998104"/>
            <a:ext cx="4353087" cy="3264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10" y="2453968"/>
            <a:ext cx="5967185" cy="447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542060"/>
              </p:ext>
            </p:extLst>
          </p:nvPr>
        </p:nvGraphicFramePr>
        <p:xfrm>
          <a:off x="6096000" y="2382611"/>
          <a:ext cx="5731451" cy="377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41285"/>
          </a:xfrm>
        </p:spPr>
        <p:txBody>
          <a:bodyPr/>
          <a:lstStyle/>
          <a:p>
            <a:r>
              <a:rPr lang="en-US" b="1" dirty="0" smtClean="0"/>
              <a:t>In-Furrow trials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72" y="941285"/>
            <a:ext cx="10515600" cy="4453101"/>
          </a:xfrm>
        </p:spPr>
        <p:txBody>
          <a:bodyPr/>
          <a:lstStyle/>
          <a:p>
            <a:r>
              <a:rPr lang="en-US" dirty="0" smtClean="0"/>
              <a:t>Ethos XB &amp; Ethos 3D = </a:t>
            </a:r>
            <a:r>
              <a:rPr lang="en-US" i="1" dirty="0" smtClean="0"/>
              <a:t>Bacillus amyloliquefaciens </a:t>
            </a:r>
            <a:r>
              <a:rPr lang="en-US" dirty="0" smtClean="0"/>
              <a:t>+ Bifenthrin</a:t>
            </a:r>
          </a:p>
          <a:p>
            <a:r>
              <a:rPr lang="en-US" dirty="0" smtClean="0"/>
              <a:t>Capture LFR &amp; Capture 3RIVE3D = Bifenthrin (pyrethroid insecticide)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903768"/>
              </p:ext>
            </p:extLst>
          </p:nvPr>
        </p:nvGraphicFramePr>
        <p:xfrm>
          <a:off x="0" y="2382610"/>
          <a:ext cx="5956663" cy="379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47576" y="6352658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P&lt;0.0001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82169" y="6364617"/>
            <a:ext cx="23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statistical difference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22229" b="22914"/>
          <a:stretch/>
        </p:blipFill>
        <p:spPr>
          <a:xfrm>
            <a:off x="10217331" y="83910"/>
            <a:ext cx="1905000" cy="104502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320076" y="2021447"/>
            <a:ext cx="0" cy="2534195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37331" y="2058398"/>
            <a:ext cx="0" cy="2534195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9972" y="2405226"/>
            <a:ext cx="209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Fusarium </a:t>
            </a:r>
            <a:r>
              <a:rPr lang="en-US" dirty="0" smtClean="0"/>
              <a:t>inoculated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0007" y="2382610"/>
            <a:ext cx="160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on-inoculated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16635" y="2405226"/>
            <a:ext cx="209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Fusarium </a:t>
            </a:r>
            <a:r>
              <a:rPr lang="en-US" dirty="0" smtClean="0"/>
              <a:t>inoculated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56043" y="2391556"/>
            <a:ext cx="160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on-inoculated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66379"/>
            <a:ext cx="17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Seeded at 78k/A</a:t>
            </a:r>
            <a:endParaRPr lang="en-US" dirty="0"/>
          </a:p>
        </p:txBody>
      </p:sp>
      <p:pic>
        <p:nvPicPr>
          <p:cNvPr id="18" name="Picture 3" descr="C:\Documents and Settings\chilvers\My Documents\My Pictures\Work Photos\MSU logos\helmet_grn_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9831" y="5698473"/>
            <a:ext cx="874023" cy="101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91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6096000" y="2382611"/>
          <a:ext cx="5731451" cy="377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41285"/>
          </a:xfrm>
        </p:spPr>
        <p:txBody>
          <a:bodyPr/>
          <a:lstStyle/>
          <a:p>
            <a:r>
              <a:rPr lang="en-US" b="1" dirty="0" smtClean="0"/>
              <a:t>In-Furrow trials 2019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72" y="941285"/>
            <a:ext cx="10515600" cy="4453101"/>
          </a:xfrm>
        </p:spPr>
        <p:txBody>
          <a:bodyPr/>
          <a:lstStyle/>
          <a:p>
            <a:r>
              <a:rPr lang="en-US" dirty="0" smtClean="0"/>
              <a:t>Ethos XB &amp; Ethos 3D = </a:t>
            </a:r>
            <a:r>
              <a:rPr lang="en-US" i="1" dirty="0" smtClean="0"/>
              <a:t>Bacillus amyloliquefaciens </a:t>
            </a:r>
            <a:r>
              <a:rPr lang="en-US" dirty="0" smtClean="0"/>
              <a:t>+ Bifenthrin</a:t>
            </a:r>
          </a:p>
          <a:p>
            <a:r>
              <a:rPr lang="en-US" dirty="0" smtClean="0"/>
              <a:t>Capture LFR &amp; Capture 3RIVE3D = Bifenthrin (pyrethroid insecticide)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0" y="2382610"/>
          <a:ext cx="5956663" cy="379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47576" y="6352658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P&lt;0.0001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82169" y="6364617"/>
            <a:ext cx="23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statistical difference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22229" b="22914"/>
          <a:stretch/>
        </p:blipFill>
        <p:spPr>
          <a:xfrm>
            <a:off x="10217331" y="83910"/>
            <a:ext cx="1905000" cy="104502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320076" y="2021447"/>
            <a:ext cx="0" cy="2534195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37331" y="2058398"/>
            <a:ext cx="0" cy="2534195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9972" y="2405226"/>
            <a:ext cx="209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Fusarium </a:t>
            </a:r>
            <a:r>
              <a:rPr lang="en-US" dirty="0" smtClean="0"/>
              <a:t>inoculated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00007" y="2382610"/>
            <a:ext cx="160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on-inoculated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816635" y="2405226"/>
            <a:ext cx="209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Fusarium </a:t>
            </a:r>
            <a:r>
              <a:rPr lang="en-US" dirty="0" smtClean="0"/>
              <a:t>inoculated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56043" y="2391556"/>
            <a:ext cx="160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on-inoculated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466379"/>
            <a:ext cx="17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Seeded at 78k/A</a:t>
            </a:r>
            <a:endParaRPr lang="en-US" dirty="0"/>
          </a:p>
        </p:txBody>
      </p:sp>
      <p:pic>
        <p:nvPicPr>
          <p:cNvPr id="18" name="Picture 3" descr="C:\Documents and Settings\chilvers\My Documents\My Pictures\Work Photos\MSU logos\helmet_grn_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9831" y="5698473"/>
            <a:ext cx="874023" cy="101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90546" y="2742416"/>
            <a:ext cx="508000" cy="183170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55157" y="2747037"/>
            <a:ext cx="508000" cy="183170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0" y="99571"/>
            <a:ext cx="11136086" cy="782188"/>
          </a:xfrm>
        </p:spPr>
        <p:txBody>
          <a:bodyPr/>
          <a:lstStyle/>
          <a:p>
            <a:r>
              <a:rPr lang="en-US" b="1" dirty="0" smtClean="0"/>
              <a:t>Importance of crop rotation and seed treatment</a:t>
            </a:r>
            <a:endParaRPr lang="en-US" b="1" dirty="0"/>
          </a:p>
        </p:txBody>
      </p:sp>
      <p:pic>
        <p:nvPicPr>
          <p:cNvPr id="4" name="B9545C99-9016-4CBB-8D49-2DE8791FC061" descr="image1.jpeg"/>
          <p:cNvPicPr>
            <a:picLocks noGrp="1"/>
          </p:cNvPicPr>
          <p:nvPr>
            <p:ph idx="1"/>
          </p:nvPr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2" b="41519"/>
          <a:stretch/>
        </p:blipFill>
        <p:spPr bwMode="auto">
          <a:xfrm>
            <a:off x="0" y="1102728"/>
            <a:ext cx="12191999" cy="3407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8781" y="4190244"/>
            <a:ext cx="11780020" cy="904083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ST-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ST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ST-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ST+ 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ST-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ST+         ST-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5776823" y="620846"/>
            <a:ext cx="8627" cy="4278702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4154" y="865810"/>
            <a:ext cx="39372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Short rotation – 2yr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97815" y="865811"/>
            <a:ext cx="381065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Long rotation – 4yr</a:t>
            </a:r>
            <a:endParaRPr lang="en-US" sz="3600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69258" y="5006109"/>
            <a:ext cx="10653484" cy="1736091"/>
          </a:xfrm>
          <a:prstGeom prst="rect">
            <a:avLst/>
          </a:prstGeom>
          <a:solidFill>
            <a:srgbClr val="FFFFFF">
              <a:alpha val="38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Cranberry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beans “Etna”;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GroWest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Premium Western Seed</a:t>
            </a:r>
          </a:p>
          <a:p>
            <a:pPr>
              <a:lnSpc>
                <a:spcPct val="107000"/>
              </a:lnSpc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 Treatment:  Maxim, Apron XL, Dynasty,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Rancona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Vibrance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Cruiser</a:t>
            </a:r>
          </a:p>
          <a:p>
            <a:pPr>
              <a:lnSpc>
                <a:spcPct val="107000"/>
              </a:lnSpc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Rotation offers plant health advantage</a:t>
            </a:r>
          </a:p>
          <a:p>
            <a:pPr>
              <a:lnSpc>
                <a:spcPct val="107000"/>
              </a:lnSpc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Seed treatments also result in healthier plants</a:t>
            </a:r>
            <a:endParaRPr lang="en-US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White mold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Can we use </a:t>
            </a:r>
            <a:r>
              <a:rPr lang="en-US" sz="4000" b="1" dirty="0" err="1" smtClean="0"/>
              <a:t>Sporecaster</a:t>
            </a:r>
            <a:r>
              <a:rPr lang="en-US" sz="4000" b="1" dirty="0" smtClean="0"/>
              <a:t> for dry beans?</a:t>
            </a:r>
          </a:p>
          <a:p>
            <a:r>
              <a:rPr lang="en-US" sz="4000" b="1" dirty="0" smtClean="0"/>
              <a:t>Irrigated soybean and dry bean may require additional data sets</a:t>
            </a:r>
          </a:p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we use a PPO inhibitor fungicide to help manage white mold, such as Cobra in soybean?</a:t>
            </a:r>
          </a:p>
          <a:p>
            <a:endParaRPr lang="en-US" sz="4000" dirty="0"/>
          </a:p>
        </p:txBody>
      </p:sp>
      <p:pic>
        <p:nvPicPr>
          <p:cNvPr id="4" name="Picture 3" descr="C:\Documents and Settings\chilvers\My Documents\My Pictures\Work Photos\MSU logos\helmet_grn_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8944" y="5238121"/>
            <a:ext cx="1143000" cy="13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656" y="5275066"/>
            <a:ext cx="2595760" cy="128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65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7" t="29436" r="25738"/>
          <a:stretch/>
        </p:blipFill>
        <p:spPr bwMode="auto">
          <a:xfrm>
            <a:off x="7534234" y="3149628"/>
            <a:ext cx="4925621" cy="436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5"/>
          <p:cNvSpPr>
            <a:spLocks noGrp="1"/>
          </p:cNvSpPr>
          <p:nvPr>
            <p:ph type="ctrTitle"/>
          </p:nvPr>
        </p:nvSpPr>
        <p:spPr>
          <a:xfrm>
            <a:off x="1520371" y="2"/>
            <a:ext cx="7772400" cy="8866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White mold mushrooms</a:t>
            </a:r>
          </a:p>
        </p:txBody>
      </p:sp>
      <p:pic>
        <p:nvPicPr>
          <p:cNvPr id="6149" name="Picture 2" descr="C:\Documents and Settings\chilvers.PLP\My Documents\My Pictures\Work Photos\ipmPIPE 2009\IMG_28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58" y="982459"/>
            <a:ext cx="5950713" cy="358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Content Placeholder 3" descr="Apothecia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281382"/>
            <a:ext cx="4211781" cy="457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7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19" y="1216523"/>
            <a:ext cx="5144854" cy="51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Documents and Settings\chilvers.PLP\My Documents\My Pictures\Work Photos\For presentation soybean related\Birds nest fung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0"/>
          <a:stretch/>
        </p:blipFill>
        <p:spPr bwMode="auto">
          <a:xfrm>
            <a:off x="-802409" y="1705157"/>
            <a:ext cx="4463472" cy="511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262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Not White Mold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4" y="911225"/>
            <a:ext cx="10515600" cy="4351338"/>
          </a:xfrm>
        </p:spPr>
        <p:txBody>
          <a:bodyPr/>
          <a:lstStyle/>
          <a:p>
            <a:r>
              <a:rPr lang="en-US" b="1" dirty="0" smtClean="0"/>
              <a:t>Bird’s nest fungi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r="25513"/>
          <a:stretch/>
        </p:blipFill>
        <p:spPr>
          <a:xfrm>
            <a:off x="3771899" y="1216523"/>
            <a:ext cx="3924301" cy="580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Slide3_DiseaseCycle_WM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7250" y="76201"/>
            <a:ext cx="7937500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860801" y="3282951"/>
            <a:ext cx="4405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1F497D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Disease Cycle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831292" y="90488"/>
            <a:ext cx="283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Drawing: Marilyn </a:t>
            </a:r>
            <a:r>
              <a:rPr lang="en-US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cs typeface="Tahoma" pitchFamily="34" charset="0"/>
              </a:rPr>
              <a:t>Hovius</a:t>
            </a:r>
            <a:endParaRPr lang="en-US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489467" y="2893369"/>
            <a:ext cx="289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Soilborne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sclerotia</a:t>
            </a:r>
            <a:endParaRPr lang="en-US" sz="24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3085305" y="1332706"/>
            <a:ext cx="990600" cy="1588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38400" y="457201"/>
            <a:ext cx="222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Canopy closure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28601"/>
            <a:ext cx="288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Ascospore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dispersal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582689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Disease and </a:t>
            </a:r>
            <a:r>
              <a:rPr lang="en-US" sz="2800" b="1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sclerotia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development occur from R3 to R8 growth stages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534" y="6577727"/>
            <a:ext cx="286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Slide Courtesy of Craig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Grau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68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"/>
            <a:ext cx="8229600" cy="835112"/>
          </a:xfrm>
        </p:spPr>
        <p:txBody>
          <a:bodyPr/>
          <a:lstStyle/>
          <a:p>
            <a:r>
              <a:rPr lang="en-US" b="1" dirty="0" smtClean="0"/>
              <a:t>Soybean white mold risk </a:t>
            </a:r>
            <a:r>
              <a:rPr lang="en-US" b="1" dirty="0"/>
              <a:t>factors</a:t>
            </a:r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8690" y="2070100"/>
            <a:ext cx="4182110" cy="440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Fig7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400" y="3703035"/>
            <a:ext cx="5622290" cy="2973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458"/>
            <a:ext cx="92964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MSU Sanilac performance trial data (2000 to 2014)</a:t>
            </a:r>
          </a:p>
          <a:p>
            <a:r>
              <a:rPr lang="en-US" sz="3200" dirty="0" smtClean="0"/>
              <a:t>Avg. temp. in July &lt;67F</a:t>
            </a:r>
          </a:p>
          <a:p>
            <a:r>
              <a:rPr lang="en-US" sz="3200" dirty="0" err="1" smtClean="0"/>
              <a:t>Precip</a:t>
            </a:r>
            <a:r>
              <a:rPr lang="en-US" sz="3200" dirty="0" smtClean="0"/>
              <a:t>. July &gt;0.78” &lt;4.3”</a:t>
            </a:r>
            <a:endParaRPr lang="en-US" sz="3200" dirty="0"/>
          </a:p>
          <a:p>
            <a:r>
              <a:rPr lang="en-US" sz="3200" dirty="0" smtClean="0"/>
              <a:t>No effect of MG across years</a:t>
            </a:r>
          </a:p>
          <a:p>
            <a:r>
              <a:rPr lang="en-US" sz="3200" dirty="0"/>
              <a:t>[</a:t>
            </a:r>
            <a:r>
              <a:rPr lang="en-US" sz="3200" dirty="0" smtClean="0"/>
              <a:t>Sclerotia sampling]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298691" y="6491439"/>
            <a:ext cx="342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Fall et al. Phytopathology 108:469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01" y="0"/>
            <a:ext cx="1295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-76200"/>
            <a:ext cx="9063990" cy="6934200"/>
          </a:xfrm>
        </p:spPr>
      </p:pic>
      <p:sp>
        <p:nvSpPr>
          <p:cNvPr id="5" name="Rectangular Callout 4"/>
          <p:cNvSpPr/>
          <p:nvPr/>
        </p:nvSpPr>
        <p:spPr>
          <a:xfrm>
            <a:off x="8391525" y="655638"/>
            <a:ext cx="2286000" cy="762000"/>
          </a:xfrm>
          <a:prstGeom prst="wedgeRectCallout">
            <a:avLst>
              <a:gd name="adj1" fmla="val -108749"/>
              <a:gd name="adj2" fmla="val -3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480">
              <a:defRPr/>
            </a:pPr>
            <a:r>
              <a:rPr lang="en-CA">
                <a:solidFill>
                  <a:prstClr val="white"/>
                </a:solidFill>
                <a:latin typeface="Calibri"/>
              </a:rPr>
              <a:t>60X </a:t>
            </a:r>
          </a:p>
          <a:p>
            <a:pPr algn="ctr" defTabSz="911480">
              <a:defRPr/>
            </a:pPr>
            <a:r>
              <a:rPr lang="en-CA">
                <a:solidFill>
                  <a:prstClr val="white"/>
                </a:solidFill>
                <a:latin typeface="Calibri"/>
              </a:rPr>
              <a:t>more apothecia</a:t>
            </a:r>
            <a:endParaRPr lang="en-CA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382000" y="655638"/>
            <a:ext cx="2286000" cy="762000"/>
          </a:xfrm>
          <a:prstGeom prst="wedgeRectCallout">
            <a:avLst>
              <a:gd name="adj1" fmla="val -110416"/>
              <a:gd name="adj2" fmla="val 361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480">
              <a:defRPr/>
            </a:pPr>
            <a:r>
              <a:rPr lang="en-CA" b="1" dirty="0">
                <a:solidFill>
                  <a:prstClr val="white"/>
                </a:solidFill>
                <a:latin typeface="Calibri"/>
              </a:rPr>
              <a:t>60X more apothecia in 14” vs 30”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9552" y="5303294"/>
            <a:ext cx="1295400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7241" y="68586"/>
            <a:ext cx="2179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2015 Montcalm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0715" y="6520970"/>
            <a:ext cx="2596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Fall et al. 2018 Plant Disease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649" y="4026631"/>
            <a:ext cx="1258913" cy="11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9" y="32275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Identifying Michigan’s dry bean pathogens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910" y="1707221"/>
            <a:ext cx="6229055" cy="4351338"/>
          </a:xfrm>
        </p:spPr>
        <p:txBody>
          <a:bodyPr anchor="ctr"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2014-2018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 8 counties surveyed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/>
              <a:t>Montcalm Research Station and Saginaw Valley Research and Extension Farm sampled every year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/>
              <a:t>Commercial fields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Collected symptomatic dry bean roots</a:t>
            </a:r>
          </a:p>
        </p:txBody>
      </p:sp>
      <p:grpSp>
        <p:nvGrpSpPr>
          <p:cNvPr id="11" name="Group 212"/>
          <p:cNvGrpSpPr>
            <a:grpSpLocks/>
          </p:cNvGrpSpPr>
          <p:nvPr/>
        </p:nvGrpSpPr>
        <p:grpSpPr bwMode="auto">
          <a:xfrm>
            <a:off x="6000837" y="1374331"/>
            <a:ext cx="5687245" cy="5328422"/>
            <a:chOff x="1542" y="1005"/>
            <a:chExt cx="2202" cy="2499"/>
          </a:xfrm>
        </p:grpSpPr>
        <p:sp>
          <p:nvSpPr>
            <p:cNvPr id="12" name="Freeform 123"/>
            <p:cNvSpPr>
              <a:spLocks/>
            </p:cNvSpPr>
            <p:nvPr/>
          </p:nvSpPr>
          <p:spPr bwMode="auto">
            <a:xfrm>
              <a:off x="2941" y="1321"/>
              <a:ext cx="358" cy="341"/>
            </a:xfrm>
            <a:custGeom>
              <a:avLst/>
              <a:gdLst>
                <a:gd name="T0" fmla="*/ 172 w 559"/>
                <a:gd name="T1" fmla="*/ 238 h 479"/>
                <a:gd name="T2" fmla="*/ 177 w 559"/>
                <a:gd name="T3" fmla="*/ 241 h 479"/>
                <a:gd name="T4" fmla="*/ 181 w 559"/>
                <a:gd name="T5" fmla="*/ 236 h 479"/>
                <a:gd name="T6" fmla="*/ 195 w 559"/>
                <a:gd name="T7" fmla="*/ 241 h 479"/>
                <a:gd name="T8" fmla="*/ 207 w 559"/>
                <a:gd name="T9" fmla="*/ 243 h 479"/>
                <a:gd name="T10" fmla="*/ 219 w 559"/>
                <a:gd name="T11" fmla="*/ 243 h 479"/>
                <a:gd name="T12" fmla="*/ 229 w 559"/>
                <a:gd name="T13" fmla="*/ 241 h 479"/>
                <a:gd name="T14" fmla="*/ 227 w 559"/>
                <a:gd name="T15" fmla="*/ 230 h 479"/>
                <a:gd name="T16" fmla="*/ 222 w 559"/>
                <a:gd name="T17" fmla="*/ 221 h 479"/>
                <a:gd name="T18" fmla="*/ 216 w 559"/>
                <a:gd name="T19" fmla="*/ 219 h 479"/>
                <a:gd name="T20" fmla="*/ 211 w 559"/>
                <a:gd name="T21" fmla="*/ 219 h 479"/>
                <a:gd name="T22" fmla="*/ 198 w 559"/>
                <a:gd name="T23" fmla="*/ 200 h 479"/>
                <a:gd name="T24" fmla="*/ 205 w 559"/>
                <a:gd name="T25" fmla="*/ 194 h 479"/>
                <a:gd name="T26" fmla="*/ 198 w 559"/>
                <a:gd name="T27" fmla="*/ 189 h 479"/>
                <a:gd name="T28" fmla="*/ 197 w 559"/>
                <a:gd name="T29" fmla="*/ 179 h 479"/>
                <a:gd name="T30" fmla="*/ 193 w 559"/>
                <a:gd name="T31" fmla="*/ 180 h 479"/>
                <a:gd name="T32" fmla="*/ 186 w 559"/>
                <a:gd name="T33" fmla="*/ 174 h 479"/>
                <a:gd name="T34" fmla="*/ 174 w 559"/>
                <a:gd name="T35" fmla="*/ 180 h 479"/>
                <a:gd name="T36" fmla="*/ 167 w 559"/>
                <a:gd name="T37" fmla="*/ 174 h 479"/>
                <a:gd name="T38" fmla="*/ 179 w 559"/>
                <a:gd name="T39" fmla="*/ 157 h 479"/>
                <a:gd name="T40" fmla="*/ 179 w 559"/>
                <a:gd name="T41" fmla="*/ 131 h 479"/>
                <a:gd name="T42" fmla="*/ 175 w 559"/>
                <a:gd name="T43" fmla="*/ 110 h 479"/>
                <a:gd name="T44" fmla="*/ 170 w 559"/>
                <a:gd name="T45" fmla="*/ 90 h 479"/>
                <a:gd name="T46" fmla="*/ 161 w 559"/>
                <a:gd name="T47" fmla="*/ 84 h 479"/>
                <a:gd name="T48" fmla="*/ 153 w 559"/>
                <a:gd name="T49" fmla="*/ 80 h 479"/>
                <a:gd name="T50" fmla="*/ 144 w 559"/>
                <a:gd name="T51" fmla="*/ 84 h 479"/>
                <a:gd name="T52" fmla="*/ 144 w 559"/>
                <a:gd name="T53" fmla="*/ 90 h 479"/>
                <a:gd name="T54" fmla="*/ 136 w 559"/>
                <a:gd name="T55" fmla="*/ 95 h 479"/>
                <a:gd name="T56" fmla="*/ 129 w 559"/>
                <a:gd name="T57" fmla="*/ 103 h 479"/>
                <a:gd name="T58" fmla="*/ 118 w 559"/>
                <a:gd name="T59" fmla="*/ 110 h 479"/>
                <a:gd name="T60" fmla="*/ 110 w 559"/>
                <a:gd name="T61" fmla="*/ 112 h 479"/>
                <a:gd name="T62" fmla="*/ 110 w 559"/>
                <a:gd name="T63" fmla="*/ 107 h 479"/>
                <a:gd name="T64" fmla="*/ 115 w 559"/>
                <a:gd name="T65" fmla="*/ 103 h 479"/>
                <a:gd name="T66" fmla="*/ 113 w 559"/>
                <a:gd name="T67" fmla="*/ 93 h 479"/>
                <a:gd name="T68" fmla="*/ 101 w 559"/>
                <a:gd name="T69" fmla="*/ 82 h 479"/>
                <a:gd name="T70" fmla="*/ 95 w 559"/>
                <a:gd name="T71" fmla="*/ 86 h 479"/>
                <a:gd name="T72" fmla="*/ 87 w 559"/>
                <a:gd name="T73" fmla="*/ 93 h 479"/>
                <a:gd name="T74" fmla="*/ 70 w 559"/>
                <a:gd name="T75" fmla="*/ 99 h 479"/>
                <a:gd name="T76" fmla="*/ 71 w 559"/>
                <a:gd name="T77" fmla="*/ 97 h 479"/>
                <a:gd name="T78" fmla="*/ 73 w 559"/>
                <a:gd name="T79" fmla="*/ 93 h 479"/>
                <a:gd name="T80" fmla="*/ 63 w 559"/>
                <a:gd name="T81" fmla="*/ 90 h 479"/>
                <a:gd name="T82" fmla="*/ 61 w 559"/>
                <a:gd name="T83" fmla="*/ 82 h 479"/>
                <a:gd name="T84" fmla="*/ 51 w 559"/>
                <a:gd name="T85" fmla="*/ 84 h 479"/>
                <a:gd name="T86" fmla="*/ 44 w 559"/>
                <a:gd name="T87" fmla="*/ 86 h 479"/>
                <a:gd name="T88" fmla="*/ 40 w 559"/>
                <a:gd name="T89" fmla="*/ 84 h 479"/>
                <a:gd name="T90" fmla="*/ 31 w 559"/>
                <a:gd name="T91" fmla="*/ 71 h 479"/>
                <a:gd name="T92" fmla="*/ 35 w 559"/>
                <a:gd name="T93" fmla="*/ 65 h 479"/>
                <a:gd name="T94" fmla="*/ 38 w 559"/>
                <a:gd name="T95" fmla="*/ 56 h 479"/>
                <a:gd name="T96" fmla="*/ 38 w 559"/>
                <a:gd name="T97" fmla="*/ 11 h 479"/>
                <a:gd name="T98" fmla="*/ 40 w 559"/>
                <a:gd name="T99" fmla="*/ 4 h 479"/>
                <a:gd name="T100" fmla="*/ 49 w 559"/>
                <a:gd name="T101" fmla="*/ 0 h 479"/>
                <a:gd name="T102" fmla="*/ 38 w 559"/>
                <a:gd name="T103" fmla="*/ 0 h 479"/>
                <a:gd name="T104" fmla="*/ 19 w 559"/>
                <a:gd name="T105" fmla="*/ 3 h 479"/>
                <a:gd name="T106" fmla="*/ 0 w 559"/>
                <a:gd name="T107" fmla="*/ 0 h 479"/>
                <a:gd name="T108" fmla="*/ 0 w 559"/>
                <a:gd name="T109" fmla="*/ 157 h 479"/>
                <a:gd name="T110" fmla="*/ 22 w 559"/>
                <a:gd name="T111" fmla="*/ 157 h 479"/>
                <a:gd name="T112" fmla="*/ 22 w 559"/>
                <a:gd name="T113" fmla="*/ 187 h 479"/>
                <a:gd name="T114" fmla="*/ 149 w 559"/>
                <a:gd name="T115" fmla="*/ 187 h 479"/>
                <a:gd name="T116" fmla="*/ 149 w 559"/>
                <a:gd name="T117" fmla="*/ 213 h 479"/>
                <a:gd name="T118" fmla="*/ 172 w 559"/>
                <a:gd name="T119" fmla="*/ 213 h 479"/>
                <a:gd name="T120" fmla="*/ 172 w 559"/>
                <a:gd name="T121" fmla="*/ 238 h 47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9"/>
                <a:gd name="T184" fmla="*/ 0 h 479"/>
                <a:gd name="T185" fmla="*/ 559 w 559"/>
                <a:gd name="T186" fmla="*/ 479 h 47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9" h="479">
                  <a:moveTo>
                    <a:pt x="420" y="471"/>
                  </a:moveTo>
                  <a:lnTo>
                    <a:pt x="432" y="475"/>
                  </a:lnTo>
                  <a:lnTo>
                    <a:pt x="441" y="467"/>
                  </a:lnTo>
                  <a:lnTo>
                    <a:pt x="475" y="475"/>
                  </a:lnTo>
                  <a:lnTo>
                    <a:pt x="504" y="479"/>
                  </a:lnTo>
                  <a:lnTo>
                    <a:pt x="534" y="479"/>
                  </a:lnTo>
                  <a:lnTo>
                    <a:pt x="559" y="475"/>
                  </a:lnTo>
                  <a:lnTo>
                    <a:pt x="555" y="454"/>
                  </a:lnTo>
                  <a:lnTo>
                    <a:pt x="542" y="437"/>
                  </a:lnTo>
                  <a:lnTo>
                    <a:pt x="526" y="433"/>
                  </a:lnTo>
                  <a:lnTo>
                    <a:pt x="513" y="433"/>
                  </a:lnTo>
                  <a:lnTo>
                    <a:pt x="483" y="395"/>
                  </a:lnTo>
                  <a:lnTo>
                    <a:pt x="500" y="382"/>
                  </a:lnTo>
                  <a:lnTo>
                    <a:pt x="483" y="373"/>
                  </a:lnTo>
                  <a:lnTo>
                    <a:pt x="479" y="352"/>
                  </a:lnTo>
                  <a:lnTo>
                    <a:pt x="470" y="356"/>
                  </a:lnTo>
                  <a:lnTo>
                    <a:pt x="453" y="344"/>
                  </a:lnTo>
                  <a:lnTo>
                    <a:pt x="424" y="356"/>
                  </a:lnTo>
                  <a:lnTo>
                    <a:pt x="407" y="344"/>
                  </a:lnTo>
                  <a:lnTo>
                    <a:pt x="437" y="310"/>
                  </a:lnTo>
                  <a:lnTo>
                    <a:pt x="437" y="259"/>
                  </a:lnTo>
                  <a:lnTo>
                    <a:pt x="428" y="217"/>
                  </a:lnTo>
                  <a:lnTo>
                    <a:pt x="415" y="178"/>
                  </a:lnTo>
                  <a:lnTo>
                    <a:pt x="394" y="166"/>
                  </a:lnTo>
                  <a:lnTo>
                    <a:pt x="373" y="157"/>
                  </a:lnTo>
                  <a:lnTo>
                    <a:pt x="352" y="166"/>
                  </a:lnTo>
                  <a:lnTo>
                    <a:pt x="352" y="178"/>
                  </a:lnTo>
                  <a:lnTo>
                    <a:pt x="331" y="187"/>
                  </a:lnTo>
                  <a:lnTo>
                    <a:pt x="314" y="204"/>
                  </a:lnTo>
                  <a:lnTo>
                    <a:pt x="288" y="217"/>
                  </a:lnTo>
                  <a:lnTo>
                    <a:pt x="267" y="221"/>
                  </a:lnTo>
                  <a:lnTo>
                    <a:pt x="267" y="212"/>
                  </a:lnTo>
                  <a:lnTo>
                    <a:pt x="280" y="204"/>
                  </a:lnTo>
                  <a:lnTo>
                    <a:pt x="276" y="183"/>
                  </a:lnTo>
                  <a:lnTo>
                    <a:pt x="246" y="161"/>
                  </a:lnTo>
                  <a:lnTo>
                    <a:pt x="233" y="170"/>
                  </a:lnTo>
                  <a:lnTo>
                    <a:pt x="212" y="183"/>
                  </a:lnTo>
                  <a:lnTo>
                    <a:pt x="170" y="195"/>
                  </a:lnTo>
                  <a:lnTo>
                    <a:pt x="174" y="191"/>
                  </a:lnTo>
                  <a:lnTo>
                    <a:pt x="178" y="183"/>
                  </a:lnTo>
                  <a:lnTo>
                    <a:pt x="153" y="178"/>
                  </a:lnTo>
                  <a:lnTo>
                    <a:pt x="148" y="161"/>
                  </a:lnTo>
                  <a:lnTo>
                    <a:pt x="123" y="166"/>
                  </a:lnTo>
                  <a:lnTo>
                    <a:pt x="106" y="170"/>
                  </a:lnTo>
                  <a:lnTo>
                    <a:pt x="98" y="166"/>
                  </a:lnTo>
                  <a:lnTo>
                    <a:pt x="76" y="140"/>
                  </a:lnTo>
                  <a:lnTo>
                    <a:pt x="85" y="128"/>
                  </a:lnTo>
                  <a:lnTo>
                    <a:pt x="93" y="111"/>
                  </a:lnTo>
                  <a:lnTo>
                    <a:pt x="93" y="22"/>
                  </a:lnTo>
                  <a:lnTo>
                    <a:pt x="98" y="9"/>
                  </a:lnTo>
                  <a:lnTo>
                    <a:pt x="119" y="0"/>
                  </a:lnTo>
                  <a:lnTo>
                    <a:pt x="93" y="0"/>
                  </a:lnTo>
                  <a:lnTo>
                    <a:pt x="47" y="5"/>
                  </a:lnTo>
                  <a:lnTo>
                    <a:pt x="0" y="0"/>
                  </a:lnTo>
                  <a:lnTo>
                    <a:pt x="0" y="310"/>
                  </a:lnTo>
                  <a:lnTo>
                    <a:pt x="55" y="310"/>
                  </a:lnTo>
                  <a:lnTo>
                    <a:pt x="55" y="369"/>
                  </a:lnTo>
                  <a:lnTo>
                    <a:pt x="364" y="369"/>
                  </a:lnTo>
                  <a:lnTo>
                    <a:pt x="364" y="420"/>
                  </a:lnTo>
                  <a:lnTo>
                    <a:pt x="420" y="420"/>
                  </a:lnTo>
                  <a:lnTo>
                    <a:pt x="420" y="471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2"/>
            <p:cNvSpPr>
              <a:spLocks/>
            </p:cNvSpPr>
            <p:nvPr/>
          </p:nvSpPr>
          <p:spPr bwMode="auto">
            <a:xfrm>
              <a:off x="2767" y="1541"/>
              <a:ext cx="444" cy="174"/>
            </a:xfrm>
            <a:custGeom>
              <a:avLst/>
              <a:gdLst>
                <a:gd name="T0" fmla="*/ 2 w 691"/>
                <a:gd name="T1" fmla="*/ 0 h 246"/>
                <a:gd name="T2" fmla="*/ 0 w 691"/>
                <a:gd name="T3" fmla="*/ 83 h 246"/>
                <a:gd name="T4" fmla="*/ 7 w 691"/>
                <a:gd name="T5" fmla="*/ 85 h 246"/>
                <a:gd name="T6" fmla="*/ 10 w 691"/>
                <a:gd name="T7" fmla="*/ 76 h 246"/>
                <a:gd name="T8" fmla="*/ 17 w 691"/>
                <a:gd name="T9" fmla="*/ 83 h 246"/>
                <a:gd name="T10" fmla="*/ 26 w 691"/>
                <a:gd name="T11" fmla="*/ 85 h 246"/>
                <a:gd name="T12" fmla="*/ 42 w 691"/>
                <a:gd name="T13" fmla="*/ 85 h 246"/>
                <a:gd name="T14" fmla="*/ 51 w 691"/>
                <a:gd name="T15" fmla="*/ 64 h 246"/>
                <a:gd name="T16" fmla="*/ 61 w 691"/>
                <a:gd name="T17" fmla="*/ 45 h 246"/>
                <a:gd name="T18" fmla="*/ 73 w 691"/>
                <a:gd name="T19" fmla="*/ 45 h 246"/>
                <a:gd name="T20" fmla="*/ 87 w 691"/>
                <a:gd name="T21" fmla="*/ 55 h 246"/>
                <a:gd name="T22" fmla="*/ 91 w 691"/>
                <a:gd name="T23" fmla="*/ 45 h 246"/>
                <a:gd name="T24" fmla="*/ 96 w 691"/>
                <a:gd name="T25" fmla="*/ 42 h 246"/>
                <a:gd name="T26" fmla="*/ 105 w 691"/>
                <a:gd name="T27" fmla="*/ 42 h 246"/>
                <a:gd name="T28" fmla="*/ 116 w 691"/>
                <a:gd name="T29" fmla="*/ 55 h 246"/>
                <a:gd name="T30" fmla="*/ 126 w 691"/>
                <a:gd name="T31" fmla="*/ 57 h 246"/>
                <a:gd name="T32" fmla="*/ 129 w 691"/>
                <a:gd name="T33" fmla="*/ 66 h 246"/>
                <a:gd name="T34" fmla="*/ 147 w 691"/>
                <a:gd name="T35" fmla="*/ 72 h 246"/>
                <a:gd name="T36" fmla="*/ 161 w 691"/>
                <a:gd name="T37" fmla="*/ 76 h 246"/>
                <a:gd name="T38" fmla="*/ 157 w 691"/>
                <a:gd name="T39" fmla="*/ 81 h 246"/>
                <a:gd name="T40" fmla="*/ 164 w 691"/>
                <a:gd name="T41" fmla="*/ 95 h 246"/>
                <a:gd name="T42" fmla="*/ 170 w 691"/>
                <a:gd name="T43" fmla="*/ 98 h 246"/>
                <a:gd name="T44" fmla="*/ 175 w 691"/>
                <a:gd name="T45" fmla="*/ 102 h 246"/>
                <a:gd name="T46" fmla="*/ 180 w 691"/>
                <a:gd name="T47" fmla="*/ 100 h 246"/>
                <a:gd name="T48" fmla="*/ 191 w 691"/>
                <a:gd name="T49" fmla="*/ 117 h 246"/>
                <a:gd name="T50" fmla="*/ 199 w 691"/>
                <a:gd name="T51" fmla="*/ 123 h 246"/>
                <a:gd name="T52" fmla="*/ 206 w 691"/>
                <a:gd name="T53" fmla="*/ 119 h 246"/>
                <a:gd name="T54" fmla="*/ 205 w 691"/>
                <a:gd name="T55" fmla="*/ 117 h 246"/>
                <a:gd name="T56" fmla="*/ 199 w 691"/>
                <a:gd name="T57" fmla="*/ 102 h 246"/>
                <a:gd name="T58" fmla="*/ 205 w 691"/>
                <a:gd name="T59" fmla="*/ 98 h 246"/>
                <a:gd name="T60" fmla="*/ 199 w 691"/>
                <a:gd name="T61" fmla="*/ 93 h 246"/>
                <a:gd name="T62" fmla="*/ 209 w 691"/>
                <a:gd name="T63" fmla="*/ 81 h 246"/>
                <a:gd name="T64" fmla="*/ 208 w 691"/>
                <a:gd name="T65" fmla="*/ 74 h 246"/>
                <a:gd name="T66" fmla="*/ 209 w 691"/>
                <a:gd name="T67" fmla="*/ 62 h 246"/>
                <a:gd name="T68" fmla="*/ 220 w 691"/>
                <a:gd name="T69" fmla="*/ 64 h 246"/>
                <a:gd name="T70" fmla="*/ 229 w 691"/>
                <a:gd name="T71" fmla="*/ 62 h 246"/>
                <a:gd name="T72" fmla="*/ 235 w 691"/>
                <a:gd name="T73" fmla="*/ 76 h 246"/>
                <a:gd name="T74" fmla="*/ 235 w 691"/>
                <a:gd name="T75" fmla="*/ 83 h 246"/>
                <a:gd name="T76" fmla="*/ 238 w 691"/>
                <a:gd name="T77" fmla="*/ 83 h 246"/>
                <a:gd name="T78" fmla="*/ 242 w 691"/>
                <a:gd name="T79" fmla="*/ 81 h 246"/>
                <a:gd name="T80" fmla="*/ 249 w 691"/>
                <a:gd name="T81" fmla="*/ 81 h 246"/>
                <a:gd name="T82" fmla="*/ 249 w 691"/>
                <a:gd name="T83" fmla="*/ 74 h 246"/>
                <a:gd name="T84" fmla="*/ 257 w 691"/>
                <a:gd name="T85" fmla="*/ 72 h 246"/>
                <a:gd name="T86" fmla="*/ 260 w 691"/>
                <a:gd name="T87" fmla="*/ 81 h 246"/>
                <a:gd name="T88" fmla="*/ 266 w 691"/>
                <a:gd name="T89" fmla="*/ 83 h 246"/>
                <a:gd name="T90" fmla="*/ 271 w 691"/>
                <a:gd name="T91" fmla="*/ 79 h 246"/>
                <a:gd name="T92" fmla="*/ 281 w 691"/>
                <a:gd name="T93" fmla="*/ 85 h 246"/>
                <a:gd name="T94" fmla="*/ 285 w 691"/>
                <a:gd name="T95" fmla="*/ 81 h 246"/>
                <a:gd name="T96" fmla="*/ 285 w 691"/>
                <a:gd name="T97" fmla="*/ 55 h 246"/>
                <a:gd name="T98" fmla="*/ 262 w 691"/>
                <a:gd name="T99" fmla="*/ 55 h 246"/>
                <a:gd name="T100" fmla="*/ 262 w 691"/>
                <a:gd name="T101" fmla="*/ 30 h 246"/>
                <a:gd name="T102" fmla="*/ 134 w 691"/>
                <a:gd name="T103" fmla="*/ 30 h 246"/>
                <a:gd name="T104" fmla="*/ 134 w 691"/>
                <a:gd name="T105" fmla="*/ 0 h 246"/>
                <a:gd name="T106" fmla="*/ 2 w 691"/>
                <a:gd name="T107" fmla="*/ 0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1"/>
                <a:gd name="T163" fmla="*/ 0 h 246"/>
                <a:gd name="T164" fmla="*/ 691 w 691"/>
                <a:gd name="T165" fmla="*/ 246 h 2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1" h="246">
                  <a:moveTo>
                    <a:pt x="4" y="0"/>
                  </a:moveTo>
                  <a:lnTo>
                    <a:pt x="0" y="165"/>
                  </a:lnTo>
                  <a:lnTo>
                    <a:pt x="17" y="169"/>
                  </a:lnTo>
                  <a:lnTo>
                    <a:pt x="25" y="152"/>
                  </a:lnTo>
                  <a:lnTo>
                    <a:pt x="42" y="165"/>
                  </a:lnTo>
                  <a:lnTo>
                    <a:pt x="63" y="169"/>
                  </a:lnTo>
                  <a:lnTo>
                    <a:pt x="102" y="169"/>
                  </a:lnTo>
                  <a:lnTo>
                    <a:pt x="123" y="127"/>
                  </a:lnTo>
                  <a:lnTo>
                    <a:pt x="148" y="89"/>
                  </a:lnTo>
                  <a:lnTo>
                    <a:pt x="178" y="89"/>
                  </a:lnTo>
                  <a:lnTo>
                    <a:pt x="212" y="110"/>
                  </a:lnTo>
                  <a:lnTo>
                    <a:pt x="220" y="89"/>
                  </a:lnTo>
                  <a:lnTo>
                    <a:pt x="233" y="85"/>
                  </a:lnTo>
                  <a:lnTo>
                    <a:pt x="254" y="85"/>
                  </a:lnTo>
                  <a:lnTo>
                    <a:pt x="280" y="110"/>
                  </a:lnTo>
                  <a:lnTo>
                    <a:pt x="305" y="114"/>
                  </a:lnTo>
                  <a:lnTo>
                    <a:pt x="313" y="131"/>
                  </a:lnTo>
                  <a:lnTo>
                    <a:pt x="356" y="144"/>
                  </a:lnTo>
                  <a:lnTo>
                    <a:pt x="390" y="152"/>
                  </a:lnTo>
                  <a:lnTo>
                    <a:pt x="381" y="161"/>
                  </a:lnTo>
                  <a:lnTo>
                    <a:pt x="398" y="191"/>
                  </a:lnTo>
                  <a:lnTo>
                    <a:pt x="411" y="195"/>
                  </a:lnTo>
                  <a:lnTo>
                    <a:pt x="424" y="203"/>
                  </a:lnTo>
                  <a:lnTo>
                    <a:pt x="436" y="199"/>
                  </a:lnTo>
                  <a:lnTo>
                    <a:pt x="462" y="233"/>
                  </a:lnTo>
                  <a:lnTo>
                    <a:pt x="483" y="246"/>
                  </a:lnTo>
                  <a:lnTo>
                    <a:pt x="500" y="237"/>
                  </a:lnTo>
                  <a:lnTo>
                    <a:pt x="496" y="233"/>
                  </a:lnTo>
                  <a:lnTo>
                    <a:pt x="483" y="203"/>
                  </a:lnTo>
                  <a:lnTo>
                    <a:pt x="496" y="195"/>
                  </a:lnTo>
                  <a:lnTo>
                    <a:pt x="483" y="186"/>
                  </a:lnTo>
                  <a:lnTo>
                    <a:pt x="508" y="161"/>
                  </a:lnTo>
                  <a:lnTo>
                    <a:pt x="504" y="148"/>
                  </a:lnTo>
                  <a:lnTo>
                    <a:pt x="508" y="123"/>
                  </a:lnTo>
                  <a:lnTo>
                    <a:pt x="534" y="127"/>
                  </a:lnTo>
                  <a:lnTo>
                    <a:pt x="555" y="123"/>
                  </a:lnTo>
                  <a:lnTo>
                    <a:pt x="568" y="152"/>
                  </a:lnTo>
                  <a:lnTo>
                    <a:pt x="568" y="165"/>
                  </a:lnTo>
                  <a:lnTo>
                    <a:pt x="576" y="165"/>
                  </a:lnTo>
                  <a:lnTo>
                    <a:pt x="585" y="161"/>
                  </a:lnTo>
                  <a:lnTo>
                    <a:pt x="602" y="161"/>
                  </a:lnTo>
                  <a:lnTo>
                    <a:pt x="602" y="148"/>
                  </a:lnTo>
                  <a:lnTo>
                    <a:pt x="623" y="144"/>
                  </a:lnTo>
                  <a:lnTo>
                    <a:pt x="631" y="161"/>
                  </a:lnTo>
                  <a:lnTo>
                    <a:pt x="644" y="165"/>
                  </a:lnTo>
                  <a:lnTo>
                    <a:pt x="657" y="157"/>
                  </a:lnTo>
                  <a:lnTo>
                    <a:pt x="682" y="169"/>
                  </a:lnTo>
                  <a:lnTo>
                    <a:pt x="691" y="161"/>
                  </a:lnTo>
                  <a:lnTo>
                    <a:pt x="691" y="110"/>
                  </a:lnTo>
                  <a:lnTo>
                    <a:pt x="635" y="110"/>
                  </a:lnTo>
                  <a:lnTo>
                    <a:pt x="635" y="59"/>
                  </a:lnTo>
                  <a:lnTo>
                    <a:pt x="326" y="59"/>
                  </a:lnTo>
                  <a:lnTo>
                    <a:pt x="326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2709" y="1967"/>
              <a:ext cx="8" cy="6"/>
            </a:xfrm>
            <a:custGeom>
              <a:avLst/>
              <a:gdLst>
                <a:gd name="T0" fmla="*/ 0 w 13"/>
                <a:gd name="T1" fmla="*/ 2 h 8"/>
                <a:gd name="T2" fmla="*/ 5 w 13"/>
                <a:gd name="T3" fmla="*/ 0 h 8"/>
                <a:gd name="T4" fmla="*/ 4 w 13"/>
                <a:gd name="T5" fmla="*/ 4 h 8"/>
                <a:gd name="T6" fmla="*/ 0 w 13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8"/>
                <a:gd name="T14" fmla="*/ 13 w 1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8">
                  <a:moveTo>
                    <a:pt x="0" y="4"/>
                  </a:moveTo>
                  <a:lnTo>
                    <a:pt x="13" y="0"/>
                  </a:lnTo>
                  <a:lnTo>
                    <a:pt x="9" y="8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0">
              <a:solidFill>
                <a:srgbClr val="99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8"/>
            <p:cNvSpPr>
              <a:spLocks/>
            </p:cNvSpPr>
            <p:nvPr/>
          </p:nvSpPr>
          <p:spPr bwMode="auto">
            <a:xfrm>
              <a:off x="2915" y="1446"/>
              <a:ext cx="159" cy="76"/>
            </a:xfrm>
            <a:custGeom>
              <a:avLst/>
              <a:gdLst>
                <a:gd name="T0" fmla="*/ 1 w 339"/>
                <a:gd name="T1" fmla="*/ 27 h 161"/>
                <a:gd name="T2" fmla="*/ 18 w 339"/>
                <a:gd name="T3" fmla="*/ 21 h 161"/>
                <a:gd name="T4" fmla="*/ 50 w 339"/>
                <a:gd name="T5" fmla="*/ 8 h 161"/>
                <a:gd name="T6" fmla="*/ 55 w 339"/>
                <a:gd name="T7" fmla="*/ 3 h 161"/>
                <a:gd name="T8" fmla="*/ 64 w 339"/>
                <a:gd name="T9" fmla="*/ 1 h 161"/>
                <a:gd name="T10" fmla="*/ 74 w 339"/>
                <a:gd name="T11" fmla="*/ 0 h 161"/>
                <a:gd name="T12" fmla="*/ 75 w 339"/>
                <a:gd name="T13" fmla="*/ 3 h 161"/>
                <a:gd name="T14" fmla="*/ 72 w 339"/>
                <a:gd name="T15" fmla="*/ 4 h 161"/>
                <a:gd name="T16" fmla="*/ 64 w 339"/>
                <a:gd name="T17" fmla="*/ 7 h 161"/>
                <a:gd name="T18" fmla="*/ 58 w 339"/>
                <a:gd name="T19" fmla="*/ 8 h 161"/>
                <a:gd name="T20" fmla="*/ 59 w 339"/>
                <a:gd name="T21" fmla="*/ 15 h 161"/>
                <a:gd name="T22" fmla="*/ 39 w 339"/>
                <a:gd name="T23" fmla="*/ 20 h 161"/>
                <a:gd name="T24" fmla="*/ 23 w 339"/>
                <a:gd name="T25" fmla="*/ 25 h 161"/>
                <a:gd name="T26" fmla="*/ 26 w 339"/>
                <a:gd name="T27" fmla="*/ 32 h 161"/>
                <a:gd name="T28" fmla="*/ 12 w 339"/>
                <a:gd name="T29" fmla="*/ 36 h 161"/>
                <a:gd name="T30" fmla="*/ 3 w 339"/>
                <a:gd name="T31" fmla="*/ 35 h 161"/>
                <a:gd name="T32" fmla="*/ 0 w 339"/>
                <a:gd name="T33" fmla="*/ 30 h 161"/>
                <a:gd name="T34" fmla="*/ 1 w 339"/>
                <a:gd name="T35" fmla="*/ 27 h 1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9"/>
                <a:gd name="T55" fmla="*/ 0 h 161"/>
                <a:gd name="T56" fmla="*/ 339 w 339"/>
                <a:gd name="T57" fmla="*/ 161 h 1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9" h="161">
                  <a:moveTo>
                    <a:pt x="5" y="123"/>
                  </a:moveTo>
                  <a:lnTo>
                    <a:pt x="81" y="93"/>
                  </a:lnTo>
                  <a:lnTo>
                    <a:pt x="229" y="38"/>
                  </a:lnTo>
                  <a:lnTo>
                    <a:pt x="250" y="13"/>
                  </a:lnTo>
                  <a:lnTo>
                    <a:pt x="293" y="4"/>
                  </a:lnTo>
                  <a:lnTo>
                    <a:pt x="335" y="0"/>
                  </a:lnTo>
                  <a:lnTo>
                    <a:pt x="339" y="13"/>
                  </a:lnTo>
                  <a:lnTo>
                    <a:pt x="327" y="17"/>
                  </a:lnTo>
                  <a:lnTo>
                    <a:pt x="289" y="30"/>
                  </a:lnTo>
                  <a:lnTo>
                    <a:pt x="263" y="38"/>
                  </a:lnTo>
                  <a:lnTo>
                    <a:pt x="267" y="68"/>
                  </a:lnTo>
                  <a:lnTo>
                    <a:pt x="178" y="89"/>
                  </a:lnTo>
                  <a:lnTo>
                    <a:pt x="106" y="115"/>
                  </a:lnTo>
                  <a:lnTo>
                    <a:pt x="119" y="144"/>
                  </a:lnTo>
                  <a:lnTo>
                    <a:pt x="56" y="161"/>
                  </a:lnTo>
                  <a:lnTo>
                    <a:pt x="13" y="157"/>
                  </a:lnTo>
                  <a:lnTo>
                    <a:pt x="0" y="136"/>
                  </a:lnTo>
                  <a:lnTo>
                    <a:pt x="5" y="123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9"/>
            <p:cNvSpPr>
              <a:spLocks/>
            </p:cNvSpPr>
            <p:nvPr/>
          </p:nvSpPr>
          <p:spPr bwMode="auto">
            <a:xfrm>
              <a:off x="2078" y="1005"/>
              <a:ext cx="210" cy="111"/>
            </a:xfrm>
            <a:custGeom>
              <a:avLst/>
              <a:gdLst>
                <a:gd name="T0" fmla="*/ 0 w 326"/>
                <a:gd name="T1" fmla="*/ 51 h 157"/>
                <a:gd name="T2" fmla="*/ 35 w 326"/>
                <a:gd name="T3" fmla="*/ 51 h 157"/>
                <a:gd name="T4" fmla="*/ 35 w 326"/>
                <a:gd name="T5" fmla="*/ 78 h 157"/>
                <a:gd name="T6" fmla="*/ 40 w 326"/>
                <a:gd name="T7" fmla="*/ 78 h 157"/>
                <a:gd name="T8" fmla="*/ 61 w 326"/>
                <a:gd name="T9" fmla="*/ 70 h 157"/>
                <a:gd name="T10" fmla="*/ 68 w 326"/>
                <a:gd name="T11" fmla="*/ 53 h 157"/>
                <a:gd name="T12" fmla="*/ 75 w 326"/>
                <a:gd name="T13" fmla="*/ 51 h 157"/>
                <a:gd name="T14" fmla="*/ 88 w 326"/>
                <a:gd name="T15" fmla="*/ 47 h 157"/>
                <a:gd name="T16" fmla="*/ 93 w 326"/>
                <a:gd name="T17" fmla="*/ 38 h 157"/>
                <a:gd name="T18" fmla="*/ 93 w 326"/>
                <a:gd name="T19" fmla="*/ 25 h 157"/>
                <a:gd name="T20" fmla="*/ 107 w 326"/>
                <a:gd name="T21" fmla="*/ 17 h 157"/>
                <a:gd name="T22" fmla="*/ 114 w 326"/>
                <a:gd name="T23" fmla="*/ 28 h 157"/>
                <a:gd name="T24" fmla="*/ 133 w 326"/>
                <a:gd name="T25" fmla="*/ 21 h 157"/>
                <a:gd name="T26" fmla="*/ 135 w 326"/>
                <a:gd name="T27" fmla="*/ 15 h 157"/>
                <a:gd name="T28" fmla="*/ 121 w 326"/>
                <a:gd name="T29" fmla="*/ 0 h 157"/>
                <a:gd name="T30" fmla="*/ 104 w 326"/>
                <a:gd name="T31" fmla="*/ 4 h 157"/>
                <a:gd name="T32" fmla="*/ 99 w 326"/>
                <a:gd name="T33" fmla="*/ 0 h 157"/>
                <a:gd name="T34" fmla="*/ 91 w 326"/>
                <a:gd name="T35" fmla="*/ 0 h 157"/>
                <a:gd name="T36" fmla="*/ 79 w 326"/>
                <a:gd name="T37" fmla="*/ 4 h 157"/>
                <a:gd name="T38" fmla="*/ 61 w 326"/>
                <a:gd name="T39" fmla="*/ 6 h 157"/>
                <a:gd name="T40" fmla="*/ 44 w 326"/>
                <a:gd name="T41" fmla="*/ 8 h 157"/>
                <a:gd name="T42" fmla="*/ 7 w 326"/>
                <a:gd name="T43" fmla="*/ 32 h 157"/>
                <a:gd name="T44" fmla="*/ 0 w 326"/>
                <a:gd name="T45" fmla="*/ 51 h 1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6"/>
                <a:gd name="T70" fmla="*/ 0 h 157"/>
                <a:gd name="T71" fmla="*/ 326 w 326"/>
                <a:gd name="T72" fmla="*/ 157 h 1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6" h="157">
                  <a:moveTo>
                    <a:pt x="0" y="102"/>
                  </a:moveTo>
                  <a:lnTo>
                    <a:pt x="85" y="102"/>
                  </a:lnTo>
                  <a:lnTo>
                    <a:pt x="85" y="157"/>
                  </a:lnTo>
                  <a:lnTo>
                    <a:pt x="97" y="157"/>
                  </a:lnTo>
                  <a:lnTo>
                    <a:pt x="148" y="140"/>
                  </a:lnTo>
                  <a:lnTo>
                    <a:pt x="165" y="106"/>
                  </a:lnTo>
                  <a:lnTo>
                    <a:pt x="182" y="102"/>
                  </a:lnTo>
                  <a:lnTo>
                    <a:pt x="212" y="94"/>
                  </a:lnTo>
                  <a:lnTo>
                    <a:pt x="225" y="77"/>
                  </a:lnTo>
                  <a:lnTo>
                    <a:pt x="225" y="51"/>
                  </a:lnTo>
                  <a:lnTo>
                    <a:pt x="258" y="34"/>
                  </a:lnTo>
                  <a:lnTo>
                    <a:pt x="275" y="55"/>
                  </a:lnTo>
                  <a:lnTo>
                    <a:pt x="322" y="43"/>
                  </a:lnTo>
                  <a:lnTo>
                    <a:pt x="326" y="30"/>
                  </a:lnTo>
                  <a:lnTo>
                    <a:pt x="292" y="0"/>
                  </a:lnTo>
                  <a:lnTo>
                    <a:pt x="250" y="9"/>
                  </a:lnTo>
                  <a:lnTo>
                    <a:pt x="237" y="0"/>
                  </a:lnTo>
                  <a:lnTo>
                    <a:pt x="220" y="0"/>
                  </a:lnTo>
                  <a:lnTo>
                    <a:pt x="191" y="9"/>
                  </a:lnTo>
                  <a:lnTo>
                    <a:pt x="148" y="13"/>
                  </a:lnTo>
                  <a:lnTo>
                    <a:pt x="106" y="17"/>
                  </a:lnTo>
                  <a:lnTo>
                    <a:pt x="17" y="64"/>
                  </a:lnTo>
                  <a:lnTo>
                    <a:pt x="0" y="102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0"/>
            <p:cNvSpPr>
              <a:spLocks/>
            </p:cNvSpPr>
            <p:nvPr/>
          </p:nvSpPr>
          <p:spPr bwMode="auto">
            <a:xfrm>
              <a:off x="1922" y="1077"/>
              <a:ext cx="224" cy="373"/>
            </a:xfrm>
            <a:custGeom>
              <a:avLst/>
              <a:gdLst>
                <a:gd name="T0" fmla="*/ 100 w 348"/>
                <a:gd name="T1" fmla="*/ 0 h 526"/>
                <a:gd name="T2" fmla="*/ 70 w 348"/>
                <a:gd name="T3" fmla="*/ 19 h 526"/>
                <a:gd name="T4" fmla="*/ 44 w 348"/>
                <a:gd name="T5" fmla="*/ 49 h 526"/>
                <a:gd name="T6" fmla="*/ 30 w 348"/>
                <a:gd name="T7" fmla="*/ 60 h 526"/>
                <a:gd name="T8" fmla="*/ 18 w 348"/>
                <a:gd name="T9" fmla="*/ 74 h 526"/>
                <a:gd name="T10" fmla="*/ 18 w 348"/>
                <a:gd name="T11" fmla="*/ 143 h 526"/>
                <a:gd name="T12" fmla="*/ 30 w 348"/>
                <a:gd name="T13" fmla="*/ 143 h 526"/>
                <a:gd name="T14" fmla="*/ 30 w 348"/>
                <a:gd name="T15" fmla="*/ 177 h 526"/>
                <a:gd name="T16" fmla="*/ 0 w 348"/>
                <a:gd name="T17" fmla="*/ 177 h 526"/>
                <a:gd name="T18" fmla="*/ 0 w 348"/>
                <a:gd name="T19" fmla="*/ 260 h 526"/>
                <a:gd name="T20" fmla="*/ 55 w 348"/>
                <a:gd name="T21" fmla="*/ 265 h 526"/>
                <a:gd name="T22" fmla="*/ 58 w 348"/>
                <a:gd name="T23" fmla="*/ 130 h 526"/>
                <a:gd name="T24" fmla="*/ 84 w 348"/>
                <a:gd name="T25" fmla="*/ 130 h 526"/>
                <a:gd name="T26" fmla="*/ 84 w 348"/>
                <a:gd name="T27" fmla="*/ 104 h 526"/>
                <a:gd name="T28" fmla="*/ 104 w 348"/>
                <a:gd name="T29" fmla="*/ 108 h 526"/>
                <a:gd name="T30" fmla="*/ 107 w 348"/>
                <a:gd name="T31" fmla="*/ 103 h 526"/>
                <a:gd name="T32" fmla="*/ 111 w 348"/>
                <a:gd name="T33" fmla="*/ 94 h 526"/>
                <a:gd name="T34" fmla="*/ 115 w 348"/>
                <a:gd name="T35" fmla="*/ 87 h 526"/>
                <a:gd name="T36" fmla="*/ 122 w 348"/>
                <a:gd name="T37" fmla="*/ 87 h 526"/>
                <a:gd name="T38" fmla="*/ 125 w 348"/>
                <a:gd name="T39" fmla="*/ 79 h 526"/>
                <a:gd name="T40" fmla="*/ 127 w 348"/>
                <a:gd name="T41" fmla="*/ 70 h 526"/>
                <a:gd name="T42" fmla="*/ 127 w 348"/>
                <a:gd name="T43" fmla="*/ 62 h 526"/>
                <a:gd name="T44" fmla="*/ 132 w 348"/>
                <a:gd name="T45" fmla="*/ 60 h 526"/>
                <a:gd name="T46" fmla="*/ 135 w 348"/>
                <a:gd name="T47" fmla="*/ 51 h 526"/>
                <a:gd name="T48" fmla="*/ 135 w 348"/>
                <a:gd name="T49" fmla="*/ 45 h 526"/>
                <a:gd name="T50" fmla="*/ 144 w 348"/>
                <a:gd name="T51" fmla="*/ 45 h 526"/>
                <a:gd name="T52" fmla="*/ 140 w 348"/>
                <a:gd name="T53" fmla="*/ 38 h 526"/>
                <a:gd name="T54" fmla="*/ 140 w 348"/>
                <a:gd name="T55" fmla="*/ 28 h 526"/>
                <a:gd name="T56" fmla="*/ 135 w 348"/>
                <a:gd name="T57" fmla="*/ 28 h 526"/>
                <a:gd name="T58" fmla="*/ 135 w 348"/>
                <a:gd name="T59" fmla="*/ 0 h 526"/>
                <a:gd name="T60" fmla="*/ 100 w 348"/>
                <a:gd name="T61" fmla="*/ 0 h 5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8"/>
                <a:gd name="T94" fmla="*/ 0 h 526"/>
                <a:gd name="T95" fmla="*/ 348 w 348"/>
                <a:gd name="T96" fmla="*/ 526 h 52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8" h="526">
                  <a:moveTo>
                    <a:pt x="242" y="0"/>
                  </a:moveTo>
                  <a:lnTo>
                    <a:pt x="170" y="38"/>
                  </a:lnTo>
                  <a:lnTo>
                    <a:pt x="106" y="98"/>
                  </a:lnTo>
                  <a:lnTo>
                    <a:pt x="72" y="119"/>
                  </a:lnTo>
                  <a:lnTo>
                    <a:pt x="43" y="148"/>
                  </a:lnTo>
                  <a:lnTo>
                    <a:pt x="43" y="284"/>
                  </a:lnTo>
                  <a:lnTo>
                    <a:pt x="72" y="284"/>
                  </a:lnTo>
                  <a:lnTo>
                    <a:pt x="72" y="352"/>
                  </a:lnTo>
                  <a:lnTo>
                    <a:pt x="0" y="352"/>
                  </a:lnTo>
                  <a:lnTo>
                    <a:pt x="0" y="517"/>
                  </a:lnTo>
                  <a:lnTo>
                    <a:pt x="132" y="526"/>
                  </a:lnTo>
                  <a:lnTo>
                    <a:pt x="140" y="259"/>
                  </a:lnTo>
                  <a:lnTo>
                    <a:pt x="204" y="259"/>
                  </a:lnTo>
                  <a:lnTo>
                    <a:pt x="204" y="208"/>
                  </a:lnTo>
                  <a:lnTo>
                    <a:pt x="250" y="216"/>
                  </a:lnTo>
                  <a:lnTo>
                    <a:pt x="259" y="204"/>
                  </a:lnTo>
                  <a:lnTo>
                    <a:pt x="267" y="187"/>
                  </a:lnTo>
                  <a:lnTo>
                    <a:pt x="276" y="174"/>
                  </a:lnTo>
                  <a:lnTo>
                    <a:pt x="293" y="174"/>
                  </a:lnTo>
                  <a:lnTo>
                    <a:pt x="301" y="157"/>
                  </a:lnTo>
                  <a:lnTo>
                    <a:pt x="306" y="140"/>
                  </a:lnTo>
                  <a:lnTo>
                    <a:pt x="306" y="123"/>
                  </a:lnTo>
                  <a:lnTo>
                    <a:pt x="318" y="119"/>
                  </a:lnTo>
                  <a:lnTo>
                    <a:pt x="327" y="102"/>
                  </a:lnTo>
                  <a:lnTo>
                    <a:pt x="327" y="89"/>
                  </a:lnTo>
                  <a:lnTo>
                    <a:pt x="348" y="89"/>
                  </a:lnTo>
                  <a:lnTo>
                    <a:pt x="339" y="76"/>
                  </a:lnTo>
                  <a:lnTo>
                    <a:pt x="339" y="55"/>
                  </a:lnTo>
                  <a:lnTo>
                    <a:pt x="327" y="55"/>
                  </a:lnTo>
                  <a:lnTo>
                    <a:pt x="327" y="0"/>
                  </a:lnTo>
                  <a:lnTo>
                    <a:pt x="242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1"/>
            <p:cNvSpPr>
              <a:spLocks/>
            </p:cNvSpPr>
            <p:nvPr/>
          </p:nvSpPr>
          <p:spPr bwMode="auto">
            <a:xfrm>
              <a:off x="1542" y="1270"/>
              <a:ext cx="379" cy="304"/>
            </a:xfrm>
            <a:custGeom>
              <a:avLst/>
              <a:gdLst>
                <a:gd name="T0" fmla="*/ 100 w 589"/>
                <a:gd name="T1" fmla="*/ 0 h 428"/>
                <a:gd name="T2" fmla="*/ 77 w 589"/>
                <a:gd name="T3" fmla="*/ 26 h 428"/>
                <a:gd name="T4" fmla="*/ 62 w 589"/>
                <a:gd name="T5" fmla="*/ 34 h 428"/>
                <a:gd name="T6" fmla="*/ 39 w 589"/>
                <a:gd name="T7" fmla="*/ 36 h 428"/>
                <a:gd name="T8" fmla="*/ 23 w 589"/>
                <a:gd name="T9" fmla="*/ 48 h 428"/>
                <a:gd name="T10" fmla="*/ 15 w 589"/>
                <a:gd name="T11" fmla="*/ 45 h 428"/>
                <a:gd name="T12" fmla="*/ 0 w 589"/>
                <a:gd name="T13" fmla="*/ 58 h 428"/>
                <a:gd name="T14" fmla="*/ 4 w 589"/>
                <a:gd name="T15" fmla="*/ 65 h 428"/>
                <a:gd name="T16" fmla="*/ 15 w 589"/>
                <a:gd name="T17" fmla="*/ 60 h 428"/>
                <a:gd name="T18" fmla="*/ 19 w 589"/>
                <a:gd name="T19" fmla="*/ 65 h 428"/>
                <a:gd name="T20" fmla="*/ 15 w 589"/>
                <a:gd name="T21" fmla="*/ 72 h 428"/>
                <a:gd name="T22" fmla="*/ 33 w 589"/>
                <a:gd name="T23" fmla="*/ 75 h 428"/>
                <a:gd name="T24" fmla="*/ 57 w 589"/>
                <a:gd name="T25" fmla="*/ 131 h 428"/>
                <a:gd name="T26" fmla="*/ 214 w 589"/>
                <a:gd name="T27" fmla="*/ 203 h 428"/>
                <a:gd name="T28" fmla="*/ 239 w 589"/>
                <a:gd name="T29" fmla="*/ 216 h 428"/>
                <a:gd name="T30" fmla="*/ 244 w 589"/>
                <a:gd name="T31" fmla="*/ 143 h 428"/>
                <a:gd name="T32" fmla="*/ 181 w 589"/>
                <a:gd name="T33" fmla="*/ 143 h 428"/>
                <a:gd name="T34" fmla="*/ 181 w 589"/>
                <a:gd name="T35" fmla="*/ 88 h 428"/>
                <a:gd name="T36" fmla="*/ 118 w 589"/>
                <a:gd name="T37" fmla="*/ 84 h 428"/>
                <a:gd name="T38" fmla="*/ 118 w 589"/>
                <a:gd name="T39" fmla="*/ 53 h 428"/>
                <a:gd name="T40" fmla="*/ 100 w 589"/>
                <a:gd name="T41" fmla="*/ 53 h 428"/>
                <a:gd name="T42" fmla="*/ 100 w 589"/>
                <a:gd name="T43" fmla="*/ 0 h 4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89"/>
                <a:gd name="T67" fmla="*/ 0 h 428"/>
                <a:gd name="T68" fmla="*/ 589 w 589"/>
                <a:gd name="T69" fmla="*/ 428 h 4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89" h="428">
                  <a:moveTo>
                    <a:pt x="242" y="0"/>
                  </a:moveTo>
                  <a:lnTo>
                    <a:pt x="187" y="51"/>
                  </a:lnTo>
                  <a:lnTo>
                    <a:pt x="149" y="68"/>
                  </a:lnTo>
                  <a:lnTo>
                    <a:pt x="93" y="72"/>
                  </a:lnTo>
                  <a:lnTo>
                    <a:pt x="55" y="94"/>
                  </a:lnTo>
                  <a:lnTo>
                    <a:pt x="38" y="89"/>
                  </a:lnTo>
                  <a:lnTo>
                    <a:pt x="0" y="115"/>
                  </a:lnTo>
                  <a:lnTo>
                    <a:pt x="9" y="128"/>
                  </a:lnTo>
                  <a:lnTo>
                    <a:pt x="38" y="119"/>
                  </a:lnTo>
                  <a:lnTo>
                    <a:pt x="47" y="128"/>
                  </a:lnTo>
                  <a:lnTo>
                    <a:pt x="38" y="144"/>
                  </a:lnTo>
                  <a:lnTo>
                    <a:pt x="81" y="149"/>
                  </a:lnTo>
                  <a:lnTo>
                    <a:pt x="136" y="259"/>
                  </a:lnTo>
                  <a:lnTo>
                    <a:pt x="517" y="403"/>
                  </a:lnTo>
                  <a:lnTo>
                    <a:pt x="576" y="428"/>
                  </a:lnTo>
                  <a:lnTo>
                    <a:pt x="589" y="284"/>
                  </a:lnTo>
                  <a:lnTo>
                    <a:pt x="437" y="284"/>
                  </a:lnTo>
                  <a:lnTo>
                    <a:pt x="437" y="174"/>
                  </a:lnTo>
                  <a:lnTo>
                    <a:pt x="284" y="166"/>
                  </a:lnTo>
                  <a:lnTo>
                    <a:pt x="284" y="106"/>
                  </a:lnTo>
                  <a:lnTo>
                    <a:pt x="242" y="106"/>
                  </a:lnTo>
                  <a:lnTo>
                    <a:pt x="242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12"/>
            <p:cNvSpPr>
              <a:spLocks/>
            </p:cNvSpPr>
            <p:nvPr/>
          </p:nvSpPr>
          <p:spPr bwMode="auto">
            <a:xfrm>
              <a:off x="1697" y="1182"/>
              <a:ext cx="272" cy="289"/>
            </a:xfrm>
            <a:custGeom>
              <a:avLst/>
              <a:gdLst>
                <a:gd name="T0" fmla="*/ 0 w 423"/>
                <a:gd name="T1" fmla="*/ 62 h 407"/>
                <a:gd name="T2" fmla="*/ 0 w 423"/>
                <a:gd name="T3" fmla="*/ 116 h 407"/>
                <a:gd name="T4" fmla="*/ 17 w 423"/>
                <a:gd name="T5" fmla="*/ 116 h 407"/>
                <a:gd name="T6" fmla="*/ 17 w 423"/>
                <a:gd name="T7" fmla="*/ 146 h 407"/>
                <a:gd name="T8" fmla="*/ 80 w 423"/>
                <a:gd name="T9" fmla="*/ 150 h 407"/>
                <a:gd name="T10" fmla="*/ 80 w 423"/>
                <a:gd name="T11" fmla="*/ 205 h 407"/>
                <a:gd name="T12" fmla="*/ 143 w 423"/>
                <a:gd name="T13" fmla="*/ 205 h 407"/>
                <a:gd name="T14" fmla="*/ 145 w 423"/>
                <a:gd name="T15" fmla="*/ 186 h 407"/>
                <a:gd name="T16" fmla="*/ 145 w 423"/>
                <a:gd name="T17" fmla="*/ 103 h 407"/>
                <a:gd name="T18" fmla="*/ 175 w 423"/>
                <a:gd name="T19" fmla="*/ 103 h 407"/>
                <a:gd name="T20" fmla="*/ 175 w 423"/>
                <a:gd name="T21" fmla="*/ 69 h 407"/>
                <a:gd name="T22" fmla="*/ 163 w 423"/>
                <a:gd name="T23" fmla="*/ 69 h 407"/>
                <a:gd name="T24" fmla="*/ 163 w 423"/>
                <a:gd name="T25" fmla="*/ 0 h 407"/>
                <a:gd name="T26" fmla="*/ 154 w 423"/>
                <a:gd name="T27" fmla="*/ 6 h 407"/>
                <a:gd name="T28" fmla="*/ 149 w 423"/>
                <a:gd name="T29" fmla="*/ 6 h 407"/>
                <a:gd name="T30" fmla="*/ 143 w 423"/>
                <a:gd name="T31" fmla="*/ 11 h 407"/>
                <a:gd name="T32" fmla="*/ 136 w 423"/>
                <a:gd name="T33" fmla="*/ 6 h 407"/>
                <a:gd name="T34" fmla="*/ 133 w 423"/>
                <a:gd name="T35" fmla="*/ 6 h 407"/>
                <a:gd name="T36" fmla="*/ 122 w 423"/>
                <a:gd name="T37" fmla="*/ 20 h 407"/>
                <a:gd name="T38" fmla="*/ 118 w 423"/>
                <a:gd name="T39" fmla="*/ 28 h 407"/>
                <a:gd name="T40" fmla="*/ 82 w 423"/>
                <a:gd name="T41" fmla="*/ 45 h 407"/>
                <a:gd name="T42" fmla="*/ 39 w 423"/>
                <a:gd name="T43" fmla="*/ 56 h 407"/>
                <a:gd name="T44" fmla="*/ 37 w 423"/>
                <a:gd name="T45" fmla="*/ 48 h 407"/>
                <a:gd name="T46" fmla="*/ 24 w 423"/>
                <a:gd name="T47" fmla="*/ 48 h 407"/>
                <a:gd name="T48" fmla="*/ 10 w 423"/>
                <a:gd name="T49" fmla="*/ 50 h 407"/>
                <a:gd name="T50" fmla="*/ 0 w 423"/>
                <a:gd name="T51" fmla="*/ 62 h 4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3"/>
                <a:gd name="T79" fmla="*/ 0 h 407"/>
                <a:gd name="T80" fmla="*/ 423 w 423"/>
                <a:gd name="T81" fmla="*/ 407 h 4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3" h="407">
                  <a:moveTo>
                    <a:pt x="0" y="123"/>
                  </a:moveTo>
                  <a:lnTo>
                    <a:pt x="0" y="229"/>
                  </a:lnTo>
                  <a:lnTo>
                    <a:pt x="42" y="229"/>
                  </a:lnTo>
                  <a:lnTo>
                    <a:pt x="42" y="289"/>
                  </a:lnTo>
                  <a:lnTo>
                    <a:pt x="195" y="297"/>
                  </a:lnTo>
                  <a:lnTo>
                    <a:pt x="195" y="407"/>
                  </a:lnTo>
                  <a:lnTo>
                    <a:pt x="347" y="407"/>
                  </a:lnTo>
                  <a:lnTo>
                    <a:pt x="351" y="369"/>
                  </a:lnTo>
                  <a:lnTo>
                    <a:pt x="351" y="204"/>
                  </a:lnTo>
                  <a:lnTo>
                    <a:pt x="423" y="204"/>
                  </a:lnTo>
                  <a:lnTo>
                    <a:pt x="423" y="136"/>
                  </a:lnTo>
                  <a:lnTo>
                    <a:pt x="394" y="136"/>
                  </a:lnTo>
                  <a:lnTo>
                    <a:pt x="394" y="0"/>
                  </a:lnTo>
                  <a:lnTo>
                    <a:pt x="373" y="13"/>
                  </a:lnTo>
                  <a:lnTo>
                    <a:pt x="360" y="13"/>
                  </a:lnTo>
                  <a:lnTo>
                    <a:pt x="347" y="22"/>
                  </a:lnTo>
                  <a:lnTo>
                    <a:pt x="330" y="13"/>
                  </a:lnTo>
                  <a:lnTo>
                    <a:pt x="322" y="13"/>
                  </a:lnTo>
                  <a:lnTo>
                    <a:pt x="296" y="39"/>
                  </a:lnTo>
                  <a:lnTo>
                    <a:pt x="284" y="56"/>
                  </a:lnTo>
                  <a:lnTo>
                    <a:pt x="199" y="89"/>
                  </a:lnTo>
                  <a:lnTo>
                    <a:pt x="93" y="111"/>
                  </a:lnTo>
                  <a:lnTo>
                    <a:pt x="89" y="94"/>
                  </a:lnTo>
                  <a:lnTo>
                    <a:pt x="59" y="94"/>
                  </a:lnTo>
                  <a:lnTo>
                    <a:pt x="25" y="98"/>
                  </a:lnTo>
                  <a:lnTo>
                    <a:pt x="0" y="123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3"/>
            <p:cNvSpPr>
              <a:spLocks/>
            </p:cNvSpPr>
            <p:nvPr/>
          </p:nvSpPr>
          <p:spPr bwMode="auto">
            <a:xfrm>
              <a:off x="1912" y="1445"/>
              <a:ext cx="251" cy="217"/>
            </a:xfrm>
            <a:custGeom>
              <a:avLst/>
              <a:gdLst>
                <a:gd name="T0" fmla="*/ 0 w 390"/>
                <a:gd name="T1" fmla="*/ 92 h 305"/>
                <a:gd name="T2" fmla="*/ 28 w 390"/>
                <a:gd name="T3" fmla="*/ 118 h 305"/>
                <a:gd name="T4" fmla="*/ 33 w 390"/>
                <a:gd name="T5" fmla="*/ 122 h 305"/>
                <a:gd name="T6" fmla="*/ 41 w 390"/>
                <a:gd name="T7" fmla="*/ 118 h 305"/>
                <a:gd name="T8" fmla="*/ 44 w 390"/>
                <a:gd name="T9" fmla="*/ 122 h 305"/>
                <a:gd name="T10" fmla="*/ 50 w 390"/>
                <a:gd name="T11" fmla="*/ 118 h 305"/>
                <a:gd name="T12" fmla="*/ 55 w 390"/>
                <a:gd name="T13" fmla="*/ 118 h 305"/>
                <a:gd name="T14" fmla="*/ 55 w 390"/>
                <a:gd name="T15" fmla="*/ 131 h 305"/>
                <a:gd name="T16" fmla="*/ 63 w 390"/>
                <a:gd name="T17" fmla="*/ 131 h 305"/>
                <a:gd name="T18" fmla="*/ 65 w 390"/>
                <a:gd name="T19" fmla="*/ 122 h 305"/>
                <a:gd name="T20" fmla="*/ 72 w 390"/>
                <a:gd name="T21" fmla="*/ 127 h 305"/>
                <a:gd name="T22" fmla="*/ 81 w 390"/>
                <a:gd name="T23" fmla="*/ 131 h 305"/>
                <a:gd name="T24" fmla="*/ 93 w 390"/>
                <a:gd name="T25" fmla="*/ 127 h 305"/>
                <a:gd name="T26" fmla="*/ 100 w 390"/>
                <a:gd name="T27" fmla="*/ 135 h 305"/>
                <a:gd name="T28" fmla="*/ 107 w 390"/>
                <a:gd name="T29" fmla="*/ 139 h 305"/>
                <a:gd name="T30" fmla="*/ 113 w 390"/>
                <a:gd name="T31" fmla="*/ 137 h 305"/>
                <a:gd name="T32" fmla="*/ 120 w 390"/>
                <a:gd name="T33" fmla="*/ 148 h 305"/>
                <a:gd name="T34" fmla="*/ 156 w 390"/>
                <a:gd name="T35" fmla="*/ 154 h 305"/>
                <a:gd name="T36" fmla="*/ 162 w 390"/>
                <a:gd name="T37" fmla="*/ 60 h 305"/>
                <a:gd name="T38" fmla="*/ 162 w 390"/>
                <a:gd name="T39" fmla="*/ 6 h 305"/>
                <a:gd name="T40" fmla="*/ 62 w 390"/>
                <a:gd name="T41" fmla="*/ 4 h 305"/>
                <a:gd name="T42" fmla="*/ 7 w 390"/>
                <a:gd name="T43" fmla="*/ 0 h 305"/>
                <a:gd name="T44" fmla="*/ 5 w 390"/>
                <a:gd name="T45" fmla="*/ 19 h 305"/>
                <a:gd name="T46" fmla="*/ 0 w 390"/>
                <a:gd name="T47" fmla="*/ 92 h 3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0"/>
                <a:gd name="T73" fmla="*/ 0 h 305"/>
                <a:gd name="T74" fmla="*/ 390 w 390"/>
                <a:gd name="T75" fmla="*/ 305 h 3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0" h="305">
                  <a:moveTo>
                    <a:pt x="0" y="182"/>
                  </a:moveTo>
                  <a:lnTo>
                    <a:pt x="68" y="233"/>
                  </a:lnTo>
                  <a:lnTo>
                    <a:pt x="81" y="242"/>
                  </a:lnTo>
                  <a:lnTo>
                    <a:pt x="98" y="233"/>
                  </a:lnTo>
                  <a:lnTo>
                    <a:pt x="106" y="242"/>
                  </a:lnTo>
                  <a:lnTo>
                    <a:pt x="119" y="233"/>
                  </a:lnTo>
                  <a:lnTo>
                    <a:pt x="132" y="233"/>
                  </a:lnTo>
                  <a:lnTo>
                    <a:pt x="132" y="259"/>
                  </a:lnTo>
                  <a:lnTo>
                    <a:pt x="153" y="259"/>
                  </a:lnTo>
                  <a:lnTo>
                    <a:pt x="157" y="242"/>
                  </a:lnTo>
                  <a:lnTo>
                    <a:pt x="174" y="250"/>
                  </a:lnTo>
                  <a:lnTo>
                    <a:pt x="195" y="259"/>
                  </a:lnTo>
                  <a:lnTo>
                    <a:pt x="225" y="250"/>
                  </a:lnTo>
                  <a:lnTo>
                    <a:pt x="242" y="267"/>
                  </a:lnTo>
                  <a:lnTo>
                    <a:pt x="259" y="276"/>
                  </a:lnTo>
                  <a:lnTo>
                    <a:pt x="272" y="271"/>
                  </a:lnTo>
                  <a:lnTo>
                    <a:pt x="289" y="293"/>
                  </a:lnTo>
                  <a:lnTo>
                    <a:pt x="378" y="305"/>
                  </a:lnTo>
                  <a:lnTo>
                    <a:pt x="390" y="119"/>
                  </a:lnTo>
                  <a:lnTo>
                    <a:pt x="390" y="13"/>
                  </a:lnTo>
                  <a:lnTo>
                    <a:pt x="149" y="9"/>
                  </a:lnTo>
                  <a:lnTo>
                    <a:pt x="17" y="0"/>
                  </a:lnTo>
                  <a:lnTo>
                    <a:pt x="13" y="38"/>
                  </a:lnTo>
                  <a:lnTo>
                    <a:pt x="0" y="182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14"/>
            <p:cNvSpPr>
              <a:spLocks/>
            </p:cNvSpPr>
            <p:nvPr/>
          </p:nvSpPr>
          <p:spPr bwMode="auto">
            <a:xfrm>
              <a:off x="2008" y="1209"/>
              <a:ext cx="198" cy="244"/>
            </a:xfrm>
            <a:custGeom>
              <a:avLst/>
              <a:gdLst>
                <a:gd name="T0" fmla="*/ 49 w 309"/>
                <a:gd name="T1" fmla="*/ 15 h 343"/>
                <a:gd name="T2" fmla="*/ 29 w 309"/>
                <a:gd name="T3" fmla="*/ 11 h 343"/>
                <a:gd name="T4" fmla="*/ 29 w 309"/>
                <a:gd name="T5" fmla="*/ 36 h 343"/>
                <a:gd name="T6" fmla="*/ 3 w 309"/>
                <a:gd name="T7" fmla="*/ 36 h 343"/>
                <a:gd name="T8" fmla="*/ 0 w 309"/>
                <a:gd name="T9" fmla="*/ 171 h 343"/>
                <a:gd name="T10" fmla="*/ 99 w 309"/>
                <a:gd name="T11" fmla="*/ 174 h 343"/>
                <a:gd name="T12" fmla="*/ 103 w 309"/>
                <a:gd name="T13" fmla="*/ 92 h 343"/>
                <a:gd name="T14" fmla="*/ 127 w 309"/>
                <a:gd name="T15" fmla="*/ 92 h 343"/>
                <a:gd name="T16" fmla="*/ 127 w 309"/>
                <a:gd name="T17" fmla="*/ 68 h 343"/>
                <a:gd name="T18" fmla="*/ 110 w 309"/>
                <a:gd name="T19" fmla="*/ 68 h 343"/>
                <a:gd name="T20" fmla="*/ 115 w 309"/>
                <a:gd name="T21" fmla="*/ 62 h 343"/>
                <a:gd name="T22" fmla="*/ 115 w 309"/>
                <a:gd name="T23" fmla="*/ 19 h 343"/>
                <a:gd name="T24" fmla="*/ 97 w 309"/>
                <a:gd name="T25" fmla="*/ 26 h 343"/>
                <a:gd name="T26" fmla="*/ 88 w 309"/>
                <a:gd name="T27" fmla="*/ 32 h 343"/>
                <a:gd name="T28" fmla="*/ 78 w 309"/>
                <a:gd name="T29" fmla="*/ 43 h 343"/>
                <a:gd name="T30" fmla="*/ 85 w 309"/>
                <a:gd name="T31" fmla="*/ 26 h 343"/>
                <a:gd name="T32" fmla="*/ 94 w 309"/>
                <a:gd name="T33" fmla="*/ 23 h 343"/>
                <a:gd name="T34" fmla="*/ 103 w 309"/>
                <a:gd name="T35" fmla="*/ 9 h 343"/>
                <a:gd name="T36" fmla="*/ 99 w 309"/>
                <a:gd name="T37" fmla="*/ 0 h 343"/>
                <a:gd name="T38" fmla="*/ 85 w 309"/>
                <a:gd name="T39" fmla="*/ 13 h 343"/>
                <a:gd name="T40" fmla="*/ 69 w 309"/>
                <a:gd name="T41" fmla="*/ 34 h 343"/>
                <a:gd name="T42" fmla="*/ 59 w 309"/>
                <a:gd name="T43" fmla="*/ 34 h 343"/>
                <a:gd name="T44" fmla="*/ 56 w 309"/>
                <a:gd name="T45" fmla="*/ 41 h 343"/>
                <a:gd name="T46" fmla="*/ 45 w 309"/>
                <a:gd name="T47" fmla="*/ 53 h 343"/>
                <a:gd name="T48" fmla="*/ 42 w 309"/>
                <a:gd name="T49" fmla="*/ 68 h 343"/>
                <a:gd name="T50" fmla="*/ 35 w 309"/>
                <a:gd name="T51" fmla="*/ 68 h 343"/>
                <a:gd name="T52" fmla="*/ 38 w 309"/>
                <a:gd name="T53" fmla="*/ 53 h 343"/>
                <a:gd name="T54" fmla="*/ 38 w 309"/>
                <a:gd name="T55" fmla="*/ 34 h 343"/>
                <a:gd name="T56" fmla="*/ 49 w 309"/>
                <a:gd name="T57" fmla="*/ 15 h 3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343"/>
                <a:gd name="T89" fmla="*/ 309 w 309"/>
                <a:gd name="T90" fmla="*/ 343 h 3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343">
                  <a:moveTo>
                    <a:pt x="118" y="29"/>
                  </a:moveTo>
                  <a:lnTo>
                    <a:pt x="72" y="21"/>
                  </a:lnTo>
                  <a:lnTo>
                    <a:pt x="72" y="72"/>
                  </a:lnTo>
                  <a:lnTo>
                    <a:pt x="8" y="72"/>
                  </a:lnTo>
                  <a:lnTo>
                    <a:pt x="0" y="339"/>
                  </a:lnTo>
                  <a:lnTo>
                    <a:pt x="241" y="343"/>
                  </a:lnTo>
                  <a:lnTo>
                    <a:pt x="250" y="182"/>
                  </a:lnTo>
                  <a:lnTo>
                    <a:pt x="309" y="182"/>
                  </a:lnTo>
                  <a:lnTo>
                    <a:pt x="309" y="135"/>
                  </a:lnTo>
                  <a:lnTo>
                    <a:pt x="267" y="135"/>
                  </a:lnTo>
                  <a:lnTo>
                    <a:pt x="279" y="122"/>
                  </a:lnTo>
                  <a:lnTo>
                    <a:pt x="279" y="38"/>
                  </a:lnTo>
                  <a:lnTo>
                    <a:pt x="237" y="50"/>
                  </a:lnTo>
                  <a:lnTo>
                    <a:pt x="216" y="63"/>
                  </a:lnTo>
                  <a:lnTo>
                    <a:pt x="190" y="84"/>
                  </a:lnTo>
                  <a:lnTo>
                    <a:pt x="207" y="50"/>
                  </a:lnTo>
                  <a:lnTo>
                    <a:pt x="229" y="46"/>
                  </a:lnTo>
                  <a:lnTo>
                    <a:pt x="250" y="17"/>
                  </a:lnTo>
                  <a:lnTo>
                    <a:pt x="241" y="0"/>
                  </a:lnTo>
                  <a:lnTo>
                    <a:pt x="207" y="25"/>
                  </a:lnTo>
                  <a:lnTo>
                    <a:pt x="169" y="67"/>
                  </a:lnTo>
                  <a:lnTo>
                    <a:pt x="144" y="67"/>
                  </a:lnTo>
                  <a:lnTo>
                    <a:pt x="135" y="80"/>
                  </a:lnTo>
                  <a:lnTo>
                    <a:pt x="110" y="106"/>
                  </a:lnTo>
                  <a:lnTo>
                    <a:pt x="101" y="135"/>
                  </a:lnTo>
                  <a:lnTo>
                    <a:pt x="85" y="135"/>
                  </a:lnTo>
                  <a:lnTo>
                    <a:pt x="93" y="106"/>
                  </a:lnTo>
                  <a:lnTo>
                    <a:pt x="93" y="67"/>
                  </a:lnTo>
                  <a:lnTo>
                    <a:pt x="118" y="29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5"/>
            <p:cNvSpPr>
              <a:spLocks/>
            </p:cNvSpPr>
            <p:nvPr/>
          </p:nvSpPr>
          <p:spPr bwMode="auto">
            <a:xfrm>
              <a:off x="2163" y="1243"/>
              <a:ext cx="271" cy="403"/>
            </a:xfrm>
            <a:custGeom>
              <a:avLst/>
              <a:gdLst>
                <a:gd name="T0" fmla="*/ 15 w 424"/>
                <a:gd name="T1" fmla="*/ 2 h 568"/>
                <a:gd name="T2" fmla="*/ 15 w 424"/>
                <a:gd name="T3" fmla="*/ 38 h 568"/>
                <a:gd name="T4" fmla="*/ 11 w 424"/>
                <a:gd name="T5" fmla="*/ 45 h 568"/>
                <a:gd name="T6" fmla="*/ 27 w 424"/>
                <a:gd name="T7" fmla="*/ 45 h 568"/>
                <a:gd name="T8" fmla="*/ 27 w 424"/>
                <a:gd name="T9" fmla="*/ 68 h 568"/>
                <a:gd name="T10" fmla="*/ 4 w 424"/>
                <a:gd name="T11" fmla="*/ 68 h 568"/>
                <a:gd name="T12" fmla="*/ 0 w 424"/>
                <a:gd name="T13" fmla="*/ 150 h 568"/>
                <a:gd name="T14" fmla="*/ 0 w 424"/>
                <a:gd name="T15" fmla="*/ 203 h 568"/>
                <a:gd name="T16" fmla="*/ 83 w 424"/>
                <a:gd name="T17" fmla="*/ 203 h 568"/>
                <a:gd name="T18" fmla="*/ 81 w 424"/>
                <a:gd name="T19" fmla="*/ 286 h 568"/>
                <a:gd name="T20" fmla="*/ 146 w 424"/>
                <a:gd name="T21" fmla="*/ 286 h 568"/>
                <a:gd name="T22" fmla="*/ 146 w 424"/>
                <a:gd name="T23" fmla="*/ 233 h 568"/>
                <a:gd name="T24" fmla="*/ 170 w 424"/>
                <a:gd name="T25" fmla="*/ 233 h 568"/>
                <a:gd name="T26" fmla="*/ 173 w 424"/>
                <a:gd name="T27" fmla="*/ 131 h 568"/>
                <a:gd name="T28" fmla="*/ 165 w 424"/>
                <a:gd name="T29" fmla="*/ 122 h 568"/>
                <a:gd name="T30" fmla="*/ 161 w 424"/>
                <a:gd name="T31" fmla="*/ 126 h 568"/>
                <a:gd name="T32" fmla="*/ 141 w 424"/>
                <a:gd name="T33" fmla="*/ 131 h 568"/>
                <a:gd name="T34" fmla="*/ 127 w 424"/>
                <a:gd name="T35" fmla="*/ 120 h 568"/>
                <a:gd name="T36" fmla="*/ 121 w 424"/>
                <a:gd name="T37" fmla="*/ 106 h 568"/>
                <a:gd name="T38" fmla="*/ 118 w 424"/>
                <a:gd name="T39" fmla="*/ 103 h 568"/>
                <a:gd name="T40" fmla="*/ 114 w 424"/>
                <a:gd name="T41" fmla="*/ 105 h 568"/>
                <a:gd name="T42" fmla="*/ 111 w 424"/>
                <a:gd name="T43" fmla="*/ 92 h 568"/>
                <a:gd name="T44" fmla="*/ 109 w 424"/>
                <a:gd name="T45" fmla="*/ 86 h 568"/>
                <a:gd name="T46" fmla="*/ 107 w 424"/>
                <a:gd name="T47" fmla="*/ 89 h 568"/>
                <a:gd name="T48" fmla="*/ 104 w 424"/>
                <a:gd name="T49" fmla="*/ 72 h 568"/>
                <a:gd name="T50" fmla="*/ 100 w 424"/>
                <a:gd name="T51" fmla="*/ 70 h 568"/>
                <a:gd name="T52" fmla="*/ 97 w 424"/>
                <a:gd name="T53" fmla="*/ 70 h 568"/>
                <a:gd name="T54" fmla="*/ 88 w 424"/>
                <a:gd name="T55" fmla="*/ 53 h 568"/>
                <a:gd name="T56" fmla="*/ 81 w 424"/>
                <a:gd name="T57" fmla="*/ 31 h 568"/>
                <a:gd name="T58" fmla="*/ 74 w 424"/>
                <a:gd name="T59" fmla="*/ 31 h 568"/>
                <a:gd name="T60" fmla="*/ 73 w 424"/>
                <a:gd name="T61" fmla="*/ 22 h 568"/>
                <a:gd name="T62" fmla="*/ 70 w 424"/>
                <a:gd name="T63" fmla="*/ 15 h 568"/>
                <a:gd name="T64" fmla="*/ 68 w 424"/>
                <a:gd name="T65" fmla="*/ 26 h 568"/>
                <a:gd name="T66" fmla="*/ 63 w 424"/>
                <a:gd name="T67" fmla="*/ 15 h 568"/>
                <a:gd name="T68" fmla="*/ 52 w 424"/>
                <a:gd name="T69" fmla="*/ 4 h 568"/>
                <a:gd name="T70" fmla="*/ 45 w 424"/>
                <a:gd name="T71" fmla="*/ 4 h 568"/>
                <a:gd name="T72" fmla="*/ 36 w 424"/>
                <a:gd name="T73" fmla="*/ 0 h 568"/>
                <a:gd name="T74" fmla="*/ 27 w 424"/>
                <a:gd name="T75" fmla="*/ 2 h 568"/>
                <a:gd name="T76" fmla="*/ 15 w 424"/>
                <a:gd name="T77" fmla="*/ 2 h 56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4"/>
                <a:gd name="T118" fmla="*/ 0 h 568"/>
                <a:gd name="T119" fmla="*/ 424 w 424"/>
                <a:gd name="T120" fmla="*/ 568 h 56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4" h="568">
                  <a:moveTo>
                    <a:pt x="38" y="4"/>
                  </a:moveTo>
                  <a:lnTo>
                    <a:pt x="38" y="76"/>
                  </a:lnTo>
                  <a:lnTo>
                    <a:pt x="26" y="89"/>
                  </a:lnTo>
                  <a:lnTo>
                    <a:pt x="68" y="89"/>
                  </a:lnTo>
                  <a:lnTo>
                    <a:pt x="68" y="136"/>
                  </a:lnTo>
                  <a:lnTo>
                    <a:pt x="9" y="136"/>
                  </a:lnTo>
                  <a:lnTo>
                    <a:pt x="0" y="297"/>
                  </a:lnTo>
                  <a:lnTo>
                    <a:pt x="0" y="403"/>
                  </a:lnTo>
                  <a:lnTo>
                    <a:pt x="204" y="403"/>
                  </a:lnTo>
                  <a:lnTo>
                    <a:pt x="199" y="568"/>
                  </a:lnTo>
                  <a:lnTo>
                    <a:pt x="356" y="568"/>
                  </a:lnTo>
                  <a:lnTo>
                    <a:pt x="356" y="462"/>
                  </a:lnTo>
                  <a:lnTo>
                    <a:pt x="416" y="462"/>
                  </a:lnTo>
                  <a:lnTo>
                    <a:pt x="424" y="259"/>
                  </a:lnTo>
                  <a:lnTo>
                    <a:pt x="403" y="242"/>
                  </a:lnTo>
                  <a:lnTo>
                    <a:pt x="394" y="250"/>
                  </a:lnTo>
                  <a:lnTo>
                    <a:pt x="344" y="259"/>
                  </a:lnTo>
                  <a:lnTo>
                    <a:pt x="310" y="238"/>
                  </a:lnTo>
                  <a:lnTo>
                    <a:pt x="297" y="212"/>
                  </a:lnTo>
                  <a:lnTo>
                    <a:pt x="288" y="204"/>
                  </a:lnTo>
                  <a:lnTo>
                    <a:pt x="280" y="208"/>
                  </a:lnTo>
                  <a:lnTo>
                    <a:pt x="271" y="182"/>
                  </a:lnTo>
                  <a:lnTo>
                    <a:pt x="267" y="170"/>
                  </a:lnTo>
                  <a:lnTo>
                    <a:pt x="263" y="178"/>
                  </a:lnTo>
                  <a:lnTo>
                    <a:pt x="255" y="144"/>
                  </a:lnTo>
                  <a:lnTo>
                    <a:pt x="246" y="140"/>
                  </a:lnTo>
                  <a:lnTo>
                    <a:pt x="238" y="140"/>
                  </a:lnTo>
                  <a:lnTo>
                    <a:pt x="216" y="106"/>
                  </a:lnTo>
                  <a:lnTo>
                    <a:pt x="199" y="60"/>
                  </a:lnTo>
                  <a:lnTo>
                    <a:pt x="182" y="60"/>
                  </a:lnTo>
                  <a:lnTo>
                    <a:pt x="178" y="43"/>
                  </a:lnTo>
                  <a:lnTo>
                    <a:pt x="170" y="30"/>
                  </a:lnTo>
                  <a:lnTo>
                    <a:pt x="166" y="51"/>
                  </a:lnTo>
                  <a:lnTo>
                    <a:pt x="153" y="30"/>
                  </a:lnTo>
                  <a:lnTo>
                    <a:pt x="127" y="9"/>
                  </a:lnTo>
                  <a:lnTo>
                    <a:pt x="110" y="9"/>
                  </a:lnTo>
                  <a:lnTo>
                    <a:pt x="89" y="0"/>
                  </a:lnTo>
                  <a:lnTo>
                    <a:pt x="68" y="4"/>
                  </a:lnTo>
                  <a:lnTo>
                    <a:pt x="38" y="4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16"/>
            <p:cNvSpPr>
              <a:spLocks/>
            </p:cNvSpPr>
            <p:nvPr/>
          </p:nvSpPr>
          <p:spPr bwMode="auto">
            <a:xfrm>
              <a:off x="2146" y="1529"/>
              <a:ext cx="148" cy="226"/>
            </a:xfrm>
            <a:custGeom>
              <a:avLst/>
              <a:gdLst>
                <a:gd name="T0" fmla="*/ 10 w 229"/>
                <a:gd name="T1" fmla="*/ 0 h 318"/>
                <a:gd name="T2" fmla="*/ 5 w 229"/>
                <a:gd name="T3" fmla="*/ 94 h 318"/>
                <a:gd name="T4" fmla="*/ 9 w 229"/>
                <a:gd name="T5" fmla="*/ 107 h 318"/>
                <a:gd name="T6" fmla="*/ 10 w 229"/>
                <a:gd name="T7" fmla="*/ 111 h 318"/>
                <a:gd name="T8" fmla="*/ 9 w 229"/>
                <a:gd name="T9" fmla="*/ 118 h 318"/>
                <a:gd name="T10" fmla="*/ 5 w 229"/>
                <a:gd name="T11" fmla="*/ 127 h 318"/>
                <a:gd name="T12" fmla="*/ 0 w 229"/>
                <a:gd name="T13" fmla="*/ 130 h 318"/>
                <a:gd name="T14" fmla="*/ 9 w 229"/>
                <a:gd name="T15" fmla="*/ 139 h 318"/>
                <a:gd name="T16" fmla="*/ 12 w 229"/>
                <a:gd name="T17" fmla="*/ 133 h 318"/>
                <a:gd name="T18" fmla="*/ 19 w 229"/>
                <a:gd name="T19" fmla="*/ 137 h 318"/>
                <a:gd name="T20" fmla="*/ 25 w 229"/>
                <a:gd name="T21" fmla="*/ 139 h 318"/>
                <a:gd name="T22" fmla="*/ 28 w 229"/>
                <a:gd name="T23" fmla="*/ 146 h 318"/>
                <a:gd name="T24" fmla="*/ 41 w 229"/>
                <a:gd name="T25" fmla="*/ 146 h 318"/>
                <a:gd name="T26" fmla="*/ 53 w 229"/>
                <a:gd name="T27" fmla="*/ 154 h 318"/>
                <a:gd name="T28" fmla="*/ 55 w 229"/>
                <a:gd name="T29" fmla="*/ 161 h 318"/>
                <a:gd name="T30" fmla="*/ 78 w 229"/>
                <a:gd name="T31" fmla="*/ 161 h 318"/>
                <a:gd name="T32" fmla="*/ 78 w 229"/>
                <a:gd name="T33" fmla="*/ 107 h 318"/>
                <a:gd name="T34" fmla="*/ 94 w 229"/>
                <a:gd name="T35" fmla="*/ 107 h 318"/>
                <a:gd name="T36" fmla="*/ 94 w 229"/>
                <a:gd name="T37" fmla="*/ 83 h 318"/>
                <a:gd name="T38" fmla="*/ 96 w 229"/>
                <a:gd name="T39" fmla="*/ 0 h 318"/>
                <a:gd name="T40" fmla="*/ 10 w 229"/>
                <a:gd name="T41" fmla="*/ 0 h 3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9"/>
                <a:gd name="T64" fmla="*/ 0 h 318"/>
                <a:gd name="T65" fmla="*/ 229 w 229"/>
                <a:gd name="T66" fmla="*/ 318 h 3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9" h="318">
                  <a:moveTo>
                    <a:pt x="25" y="0"/>
                  </a:moveTo>
                  <a:lnTo>
                    <a:pt x="13" y="186"/>
                  </a:lnTo>
                  <a:lnTo>
                    <a:pt x="21" y="212"/>
                  </a:lnTo>
                  <a:lnTo>
                    <a:pt x="25" y="220"/>
                  </a:lnTo>
                  <a:lnTo>
                    <a:pt x="21" y="233"/>
                  </a:lnTo>
                  <a:lnTo>
                    <a:pt x="13" y="250"/>
                  </a:lnTo>
                  <a:lnTo>
                    <a:pt x="0" y="258"/>
                  </a:lnTo>
                  <a:lnTo>
                    <a:pt x="21" y="275"/>
                  </a:lnTo>
                  <a:lnTo>
                    <a:pt x="30" y="263"/>
                  </a:lnTo>
                  <a:lnTo>
                    <a:pt x="46" y="271"/>
                  </a:lnTo>
                  <a:lnTo>
                    <a:pt x="59" y="275"/>
                  </a:lnTo>
                  <a:lnTo>
                    <a:pt x="68" y="288"/>
                  </a:lnTo>
                  <a:lnTo>
                    <a:pt x="97" y="288"/>
                  </a:lnTo>
                  <a:lnTo>
                    <a:pt x="127" y="305"/>
                  </a:lnTo>
                  <a:lnTo>
                    <a:pt x="131" y="318"/>
                  </a:lnTo>
                  <a:lnTo>
                    <a:pt x="186" y="318"/>
                  </a:lnTo>
                  <a:lnTo>
                    <a:pt x="186" y="212"/>
                  </a:lnTo>
                  <a:lnTo>
                    <a:pt x="224" y="212"/>
                  </a:lnTo>
                  <a:lnTo>
                    <a:pt x="224" y="165"/>
                  </a:lnTo>
                  <a:lnTo>
                    <a:pt x="229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17"/>
            <p:cNvSpPr>
              <a:spLocks/>
            </p:cNvSpPr>
            <p:nvPr/>
          </p:nvSpPr>
          <p:spPr bwMode="auto">
            <a:xfrm>
              <a:off x="2217" y="1646"/>
              <a:ext cx="167" cy="375"/>
            </a:xfrm>
            <a:custGeom>
              <a:avLst/>
              <a:gdLst>
                <a:gd name="T0" fmla="*/ 48 w 259"/>
                <a:gd name="T1" fmla="*/ 0 h 526"/>
                <a:gd name="T2" fmla="*/ 48 w 259"/>
                <a:gd name="T3" fmla="*/ 24 h 526"/>
                <a:gd name="T4" fmla="*/ 32 w 259"/>
                <a:gd name="T5" fmla="*/ 24 h 526"/>
                <a:gd name="T6" fmla="*/ 32 w 259"/>
                <a:gd name="T7" fmla="*/ 78 h 526"/>
                <a:gd name="T8" fmla="*/ 9 w 259"/>
                <a:gd name="T9" fmla="*/ 78 h 526"/>
                <a:gd name="T10" fmla="*/ 14 w 259"/>
                <a:gd name="T11" fmla="*/ 84 h 526"/>
                <a:gd name="T12" fmla="*/ 12 w 259"/>
                <a:gd name="T13" fmla="*/ 93 h 526"/>
                <a:gd name="T14" fmla="*/ 9 w 259"/>
                <a:gd name="T15" fmla="*/ 95 h 526"/>
                <a:gd name="T16" fmla="*/ 9 w 259"/>
                <a:gd name="T17" fmla="*/ 103 h 526"/>
                <a:gd name="T18" fmla="*/ 16 w 259"/>
                <a:gd name="T19" fmla="*/ 106 h 526"/>
                <a:gd name="T20" fmla="*/ 16 w 259"/>
                <a:gd name="T21" fmla="*/ 121 h 526"/>
                <a:gd name="T22" fmla="*/ 10 w 259"/>
                <a:gd name="T23" fmla="*/ 118 h 526"/>
                <a:gd name="T24" fmla="*/ 9 w 259"/>
                <a:gd name="T25" fmla="*/ 125 h 526"/>
                <a:gd name="T26" fmla="*/ 14 w 259"/>
                <a:gd name="T27" fmla="*/ 127 h 526"/>
                <a:gd name="T28" fmla="*/ 16 w 259"/>
                <a:gd name="T29" fmla="*/ 138 h 526"/>
                <a:gd name="T30" fmla="*/ 12 w 259"/>
                <a:gd name="T31" fmla="*/ 151 h 526"/>
                <a:gd name="T32" fmla="*/ 9 w 259"/>
                <a:gd name="T33" fmla="*/ 153 h 526"/>
                <a:gd name="T34" fmla="*/ 7 w 259"/>
                <a:gd name="T35" fmla="*/ 158 h 526"/>
                <a:gd name="T36" fmla="*/ 7 w 259"/>
                <a:gd name="T37" fmla="*/ 179 h 526"/>
                <a:gd name="T38" fmla="*/ 0 w 259"/>
                <a:gd name="T39" fmla="*/ 190 h 526"/>
                <a:gd name="T40" fmla="*/ 4 w 259"/>
                <a:gd name="T41" fmla="*/ 192 h 526"/>
                <a:gd name="T42" fmla="*/ 7 w 259"/>
                <a:gd name="T43" fmla="*/ 192 h 526"/>
                <a:gd name="T44" fmla="*/ 16 w 259"/>
                <a:gd name="T45" fmla="*/ 190 h 526"/>
                <a:gd name="T46" fmla="*/ 30 w 259"/>
                <a:gd name="T47" fmla="*/ 181 h 526"/>
                <a:gd name="T48" fmla="*/ 35 w 259"/>
                <a:gd name="T49" fmla="*/ 190 h 526"/>
                <a:gd name="T50" fmla="*/ 21 w 259"/>
                <a:gd name="T51" fmla="*/ 235 h 526"/>
                <a:gd name="T52" fmla="*/ 32 w 259"/>
                <a:gd name="T53" fmla="*/ 267 h 526"/>
                <a:gd name="T54" fmla="*/ 67 w 259"/>
                <a:gd name="T55" fmla="*/ 224 h 526"/>
                <a:gd name="T56" fmla="*/ 64 w 259"/>
                <a:gd name="T57" fmla="*/ 222 h 526"/>
                <a:gd name="T58" fmla="*/ 71 w 259"/>
                <a:gd name="T59" fmla="*/ 217 h 526"/>
                <a:gd name="T60" fmla="*/ 79 w 259"/>
                <a:gd name="T61" fmla="*/ 198 h 526"/>
                <a:gd name="T62" fmla="*/ 84 w 259"/>
                <a:gd name="T63" fmla="*/ 198 h 526"/>
                <a:gd name="T64" fmla="*/ 83 w 259"/>
                <a:gd name="T65" fmla="*/ 190 h 526"/>
                <a:gd name="T66" fmla="*/ 108 w 259"/>
                <a:gd name="T67" fmla="*/ 134 h 526"/>
                <a:gd name="T68" fmla="*/ 93 w 259"/>
                <a:gd name="T69" fmla="*/ 134 h 526"/>
                <a:gd name="T70" fmla="*/ 93 w 259"/>
                <a:gd name="T71" fmla="*/ 28 h 526"/>
                <a:gd name="T72" fmla="*/ 86 w 259"/>
                <a:gd name="T73" fmla="*/ 28 h 526"/>
                <a:gd name="T74" fmla="*/ 86 w 259"/>
                <a:gd name="T75" fmla="*/ 0 h 526"/>
                <a:gd name="T76" fmla="*/ 48 w 259"/>
                <a:gd name="T77" fmla="*/ 0 h 5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9"/>
                <a:gd name="T118" fmla="*/ 0 h 526"/>
                <a:gd name="T119" fmla="*/ 259 w 259"/>
                <a:gd name="T120" fmla="*/ 526 h 5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9" h="526">
                  <a:moveTo>
                    <a:pt x="114" y="0"/>
                  </a:moveTo>
                  <a:lnTo>
                    <a:pt x="114" y="47"/>
                  </a:lnTo>
                  <a:lnTo>
                    <a:pt x="76" y="47"/>
                  </a:lnTo>
                  <a:lnTo>
                    <a:pt x="76" y="153"/>
                  </a:lnTo>
                  <a:lnTo>
                    <a:pt x="21" y="153"/>
                  </a:lnTo>
                  <a:lnTo>
                    <a:pt x="34" y="165"/>
                  </a:lnTo>
                  <a:lnTo>
                    <a:pt x="30" y="182"/>
                  </a:lnTo>
                  <a:lnTo>
                    <a:pt x="21" y="187"/>
                  </a:lnTo>
                  <a:lnTo>
                    <a:pt x="21" y="204"/>
                  </a:lnTo>
                  <a:lnTo>
                    <a:pt x="38" y="208"/>
                  </a:lnTo>
                  <a:lnTo>
                    <a:pt x="38" y="238"/>
                  </a:lnTo>
                  <a:lnTo>
                    <a:pt x="25" y="233"/>
                  </a:lnTo>
                  <a:lnTo>
                    <a:pt x="21" y="246"/>
                  </a:lnTo>
                  <a:lnTo>
                    <a:pt x="34" y="250"/>
                  </a:lnTo>
                  <a:lnTo>
                    <a:pt x="38" y="271"/>
                  </a:lnTo>
                  <a:lnTo>
                    <a:pt x="30" y="297"/>
                  </a:lnTo>
                  <a:lnTo>
                    <a:pt x="21" y="301"/>
                  </a:lnTo>
                  <a:lnTo>
                    <a:pt x="17" y="310"/>
                  </a:lnTo>
                  <a:lnTo>
                    <a:pt x="17" y="352"/>
                  </a:lnTo>
                  <a:lnTo>
                    <a:pt x="0" y="373"/>
                  </a:lnTo>
                  <a:lnTo>
                    <a:pt x="9" y="377"/>
                  </a:lnTo>
                  <a:lnTo>
                    <a:pt x="17" y="377"/>
                  </a:lnTo>
                  <a:lnTo>
                    <a:pt x="38" y="373"/>
                  </a:lnTo>
                  <a:lnTo>
                    <a:pt x="72" y="356"/>
                  </a:lnTo>
                  <a:lnTo>
                    <a:pt x="85" y="373"/>
                  </a:lnTo>
                  <a:lnTo>
                    <a:pt x="51" y="462"/>
                  </a:lnTo>
                  <a:lnTo>
                    <a:pt x="76" y="526"/>
                  </a:lnTo>
                  <a:lnTo>
                    <a:pt x="161" y="441"/>
                  </a:lnTo>
                  <a:lnTo>
                    <a:pt x="153" y="437"/>
                  </a:lnTo>
                  <a:lnTo>
                    <a:pt x="170" y="428"/>
                  </a:lnTo>
                  <a:lnTo>
                    <a:pt x="191" y="390"/>
                  </a:lnTo>
                  <a:lnTo>
                    <a:pt x="203" y="390"/>
                  </a:lnTo>
                  <a:lnTo>
                    <a:pt x="199" y="373"/>
                  </a:lnTo>
                  <a:lnTo>
                    <a:pt x="259" y="263"/>
                  </a:lnTo>
                  <a:lnTo>
                    <a:pt x="225" y="263"/>
                  </a:lnTo>
                  <a:lnTo>
                    <a:pt x="225" y="55"/>
                  </a:lnTo>
                  <a:lnTo>
                    <a:pt x="208" y="55"/>
                  </a:lnTo>
                  <a:lnTo>
                    <a:pt x="208" y="0"/>
                  </a:lnTo>
                  <a:lnTo>
                    <a:pt x="11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18"/>
            <p:cNvSpPr>
              <a:spLocks/>
            </p:cNvSpPr>
            <p:nvPr/>
          </p:nvSpPr>
          <p:spPr bwMode="auto">
            <a:xfrm>
              <a:off x="2351" y="1571"/>
              <a:ext cx="260" cy="263"/>
            </a:xfrm>
            <a:custGeom>
              <a:avLst/>
              <a:gdLst>
                <a:gd name="T0" fmla="*/ 0 w 406"/>
                <a:gd name="T1" fmla="*/ 54 h 369"/>
                <a:gd name="T2" fmla="*/ 0 w 406"/>
                <a:gd name="T3" fmla="*/ 82 h 369"/>
                <a:gd name="T4" fmla="*/ 7 w 406"/>
                <a:gd name="T5" fmla="*/ 82 h 369"/>
                <a:gd name="T6" fmla="*/ 7 w 406"/>
                <a:gd name="T7" fmla="*/ 187 h 369"/>
                <a:gd name="T8" fmla="*/ 21 w 406"/>
                <a:gd name="T9" fmla="*/ 187 h 369"/>
                <a:gd name="T10" fmla="*/ 38 w 406"/>
                <a:gd name="T11" fmla="*/ 153 h 369"/>
                <a:gd name="T12" fmla="*/ 49 w 406"/>
                <a:gd name="T13" fmla="*/ 149 h 369"/>
                <a:gd name="T14" fmla="*/ 57 w 406"/>
                <a:gd name="T15" fmla="*/ 143 h 369"/>
                <a:gd name="T16" fmla="*/ 57 w 406"/>
                <a:gd name="T17" fmla="*/ 114 h 369"/>
                <a:gd name="T18" fmla="*/ 62 w 406"/>
                <a:gd name="T19" fmla="*/ 93 h 369"/>
                <a:gd name="T20" fmla="*/ 75 w 406"/>
                <a:gd name="T21" fmla="*/ 78 h 369"/>
                <a:gd name="T22" fmla="*/ 76 w 406"/>
                <a:gd name="T23" fmla="*/ 88 h 369"/>
                <a:gd name="T24" fmla="*/ 68 w 406"/>
                <a:gd name="T25" fmla="*/ 103 h 369"/>
                <a:gd name="T26" fmla="*/ 71 w 406"/>
                <a:gd name="T27" fmla="*/ 121 h 369"/>
                <a:gd name="T28" fmla="*/ 71 w 406"/>
                <a:gd name="T29" fmla="*/ 130 h 369"/>
                <a:gd name="T30" fmla="*/ 68 w 406"/>
                <a:gd name="T31" fmla="*/ 143 h 369"/>
                <a:gd name="T32" fmla="*/ 75 w 406"/>
                <a:gd name="T33" fmla="*/ 149 h 369"/>
                <a:gd name="T34" fmla="*/ 76 w 406"/>
                <a:gd name="T35" fmla="*/ 140 h 369"/>
                <a:gd name="T36" fmla="*/ 85 w 406"/>
                <a:gd name="T37" fmla="*/ 143 h 369"/>
                <a:gd name="T38" fmla="*/ 93 w 406"/>
                <a:gd name="T39" fmla="*/ 138 h 369"/>
                <a:gd name="T40" fmla="*/ 97 w 406"/>
                <a:gd name="T41" fmla="*/ 135 h 369"/>
                <a:gd name="T42" fmla="*/ 97 w 406"/>
                <a:gd name="T43" fmla="*/ 130 h 369"/>
                <a:gd name="T44" fmla="*/ 99 w 406"/>
                <a:gd name="T45" fmla="*/ 123 h 369"/>
                <a:gd name="T46" fmla="*/ 106 w 406"/>
                <a:gd name="T47" fmla="*/ 114 h 369"/>
                <a:gd name="T48" fmla="*/ 102 w 406"/>
                <a:gd name="T49" fmla="*/ 110 h 369"/>
                <a:gd name="T50" fmla="*/ 108 w 406"/>
                <a:gd name="T51" fmla="*/ 103 h 369"/>
                <a:gd name="T52" fmla="*/ 106 w 406"/>
                <a:gd name="T53" fmla="*/ 99 h 369"/>
                <a:gd name="T54" fmla="*/ 106 w 406"/>
                <a:gd name="T55" fmla="*/ 93 h 369"/>
                <a:gd name="T56" fmla="*/ 113 w 406"/>
                <a:gd name="T57" fmla="*/ 93 h 369"/>
                <a:gd name="T58" fmla="*/ 123 w 406"/>
                <a:gd name="T59" fmla="*/ 101 h 369"/>
                <a:gd name="T60" fmla="*/ 130 w 406"/>
                <a:gd name="T61" fmla="*/ 101 h 369"/>
                <a:gd name="T62" fmla="*/ 141 w 406"/>
                <a:gd name="T63" fmla="*/ 82 h 369"/>
                <a:gd name="T64" fmla="*/ 149 w 406"/>
                <a:gd name="T65" fmla="*/ 88 h 369"/>
                <a:gd name="T66" fmla="*/ 149 w 406"/>
                <a:gd name="T67" fmla="*/ 97 h 369"/>
                <a:gd name="T68" fmla="*/ 142 w 406"/>
                <a:gd name="T69" fmla="*/ 105 h 369"/>
                <a:gd name="T70" fmla="*/ 146 w 406"/>
                <a:gd name="T71" fmla="*/ 116 h 369"/>
                <a:gd name="T72" fmla="*/ 134 w 406"/>
                <a:gd name="T73" fmla="*/ 116 h 369"/>
                <a:gd name="T74" fmla="*/ 134 w 406"/>
                <a:gd name="T75" fmla="*/ 125 h 369"/>
                <a:gd name="T76" fmla="*/ 130 w 406"/>
                <a:gd name="T77" fmla="*/ 133 h 369"/>
                <a:gd name="T78" fmla="*/ 120 w 406"/>
                <a:gd name="T79" fmla="*/ 138 h 369"/>
                <a:gd name="T80" fmla="*/ 123 w 406"/>
                <a:gd name="T81" fmla="*/ 144 h 369"/>
                <a:gd name="T82" fmla="*/ 117 w 406"/>
                <a:gd name="T83" fmla="*/ 144 h 369"/>
                <a:gd name="T84" fmla="*/ 117 w 406"/>
                <a:gd name="T85" fmla="*/ 153 h 369"/>
                <a:gd name="T86" fmla="*/ 134 w 406"/>
                <a:gd name="T87" fmla="*/ 181 h 369"/>
                <a:gd name="T88" fmla="*/ 132 w 406"/>
                <a:gd name="T89" fmla="*/ 158 h 369"/>
                <a:gd name="T90" fmla="*/ 137 w 406"/>
                <a:gd name="T91" fmla="*/ 149 h 369"/>
                <a:gd name="T92" fmla="*/ 142 w 406"/>
                <a:gd name="T93" fmla="*/ 146 h 369"/>
                <a:gd name="T94" fmla="*/ 146 w 406"/>
                <a:gd name="T95" fmla="*/ 135 h 369"/>
                <a:gd name="T96" fmla="*/ 154 w 406"/>
                <a:gd name="T97" fmla="*/ 133 h 369"/>
                <a:gd name="T98" fmla="*/ 158 w 406"/>
                <a:gd name="T99" fmla="*/ 121 h 369"/>
                <a:gd name="T100" fmla="*/ 167 w 406"/>
                <a:gd name="T101" fmla="*/ 121 h 369"/>
                <a:gd name="T102" fmla="*/ 167 w 406"/>
                <a:gd name="T103" fmla="*/ 78 h 369"/>
                <a:gd name="T104" fmla="*/ 159 w 406"/>
                <a:gd name="T105" fmla="*/ 78 h 369"/>
                <a:gd name="T106" fmla="*/ 159 w 406"/>
                <a:gd name="T107" fmla="*/ 0 h 369"/>
                <a:gd name="T108" fmla="*/ 26 w 406"/>
                <a:gd name="T109" fmla="*/ 0 h 369"/>
                <a:gd name="T110" fmla="*/ 26 w 406"/>
                <a:gd name="T111" fmla="*/ 54 h 369"/>
                <a:gd name="T112" fmla="*/ 0 w 406"/>
                <a:gd name="T113" fmla="*/ 54 h 3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6"/>
                <a:gd name="T172" fmla="*/ 0 h 369"/>
                <a:gd name="T173" fmla="*/ 406 w 406"/>
                <a:gd name="T174" fmla="*/ 369 h 3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6" h="369">
                  <a:moveTo>
                    <a:pt x="0" y="106"/>
                  </a:moveTo>
                  <a:lnTo>
                    <a:pt x="0" y="161"/>
                  </a:lnTo>
                  <a:lnTo>
                    <a:pt x="17" y="161"/>
                  </a:lnTo>
                  <a:lnTo>
                    <a:pt x="17" y="369"/>
                  </a:lnTo>
                  <a:lnTo>
                    <a:pt x="51" y="369"/>
                  </a:lnTo>
                  <a:lnTo>
                    <a:pt x="93" y="301"/>
                  </a:lnTo>
                  <a:lnTo>
                    <a:pt x="118" y="293"/>
                  </a:lnTo>
                  <a:lnTo>
                    <a:pt x="139" y="280"/>
                  </a:lnTo>
                  <a:lnTo>
                    <a:pt x="139" y="225"/>
                  </a:lnTo>
                  <a:lnTo>
                    <a:pt x="152" y="182"/>
                  </a:lnTo>
                  <a:lnTo>
                    <a:pt x="182" y="153"/>
                  </a:lnTo>
                  <a:lnTo>
                    <a:pt x="186" y="174"/>
                  </a:lnTo>
                  <a:lnTo>
                    <a:pt x="165" y="204"/>
                  </a:lnTo>
                  <a:lnTo>
                    <a:pt x="173" y="238"/>
                  </a:lnTo>
                  <a:lnTo>
                    <a:pt x="173" y="255"/>
                  </a:lnTo>
                  <a:lnTo>
                    <a:pt x="165" y="280"/>
                  </a:lnTo>
                  <a:lnTo>
                    <a:pt x="182" y="293"/>
                  </a:lnTo>
                  <a:lnTo>
                    <a:pt x="186" y="276"/>
                  </a:lnTo>
                  <a:lnTo>
                    <a:pt x="207" y="280"/>
                  </a:lnTo>
                  <a:lnTo>
                    <a:pt x="228" y="271"/>
                  </a:lnTo>
                  <a:lnTo>
                    <a:pt x="237" y="267"/>
                  </a:lnTo>
                  <a:lnTo>
                    <a:pt x="237" y="255"/>
                  </a:lnTo>
                  <a:lnTo>
                    <a:pt x="241" y="242"/>
                  </a:lnTo>
                  <a:lnTo>
                    <a:pt x="258" y="225"/>
                  </a:lnTo>
                  <a:lnTo>
                    <a:pt x="250" y="216"/>
                  </a:lnTo>
                  <a:lnTo>
                    <a:pt x="262" y="204"/>
                  </a:lnTo>
                  <a:lnTo>
                    <a:pt x="258" y="195"/>
                  </a:lnTo>
                  <a:lnTo>
                    <a:pt x="258" y="182"/>
                  </a:lnTo>
                  <a:lnTo>
                    <a:pt x="275" y="182"/>
                  </a:lnTo>
                  <a:lnTo>
                    <a:pt x="300" y="199"/>
                  </a:lnTo>
                  <a:lnTo>
                    <a:pt x="317" y="199"/>
                  </a:lnTo>
                  <a:lnTo>
                    <a:pt x="343" y="161"/>
                  </a:lnTo>
                  <a:lnTo>
                    <a:pt x="364" y="174"/>
                  </a:lnTo>
                  <a:lnTo>
                    <a:pt x="364" y="191"/>
                  </a:lnTo>
                  <a:lnTo>
                    <a:pt x="347" y="208"/>
                  </a:lnTo>
                  <a:lnTo>
                    <a:pt x="356" y="229"/>
                  </a:lnTo>
                  <a:lnTo>
                    <a:pt x="326" y="229"/>
                  </a:lnTo>
                  <a:lnTo>
                    <a:pt x="326" y="246"/>
                  </a:lnTo>
                  <a:lnTo>
                    <a:pt x="317" y="263"/>
                  </a:lnTo>
                  <a:lnTo>
                    <a:pt x="292" y="271"/>
                  </a:lnTo>
                  <a:lnTo>
                    <a:pt x="300" y="284"/>
                  </a:lnTo>
                  <a:lnTo>
                    <a:pt x="284" y="284"/>
                  </a:lnTo>
                  <a:lnTo>
                    <a:pt x="284" y="301"/>
                  </a:lnTo>
                  <a:lnTo>
                    <a:pt x="326" y="356"/>
                  </a:lnTo>
                  <a:lnTo>
                    <a:pt x="322" y="310"/>
                  </a:lnTo>
                  <a:lnTo>
                    <a:pt x="334" y="293"/>
                  </a:lnTo>
                  <a:lnTo>
                    <a:pt x="347" y="288"/>
                  </a:lnTo>
                  <a:lnTo>
                    <a:pt x="356" y="267"/>
                  </a:lnTo>
                  <a:lnTo>
                    <a:pt x="377" y="263"/>
                  </a:lnTo>
                  <a:lnTo>
                    <a:pt x="385" y="238"/>
                  </a:lnTo>
                  <a:lnTo>
                    <a:pt x="406" y="238"/>
                  </a:lnTo>
                  <a:lnTo>
                    <a:pt x="406" y="153"/>
                  </a:lnTo>
                  <a:lnTo>
                    <a:pt x="389" y="153"/>
                  </a:lnTo>
                  <a:lnTo>
                    <a:pt x="389" y="0"/>
                  </a:lnTo>
                  <a:lnTo>
                    <a:pt x="63" y="0"/>
                  </a:lnTo>
                  <a:lnTo>
                    <a:pt x="63" y="106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9"/>
            <p:cNvSpPr>
              <a:spLocks/>
            </p:cNvSpPr>
            <p:nvPr/>
          </p:nvSpPr>
          <p:spPr bwMode="auto">
            <a:xfrm>
              <a:off x="2429" y="1348"/>
              <a:ext cx="340" cy="223"/>
            </a:xfrm>
            <a:custGeom>
              <a:avLst/>
              <a:gdLst>
                <a:gd name="T0" fmla="*/ 0 w 529"/>
                <a:gd name="T1" fmla="*/ 159 h 313"/>
                <a:gd name="T2" fmla="*/ 87 w 529"/>
                <a:gd name="T3" fmla="*/ 159 h 313"/>
                <a:gd name="T4" fmla="*/ 87 w 529"/>
                <a:gd name="T5" fmla="*/ 112 h 313"/>
                <a:gd name="T6" fmla="*/ 133 w 529"/>
                <a:gd name="T7" fmla="*/ 112 h 313"/>
                <a:gd name="T8" fmla="*/ 133 w 529"/>
                <a:gd name="T9" fmla="*/ 58 h 313"/>
                <a:gd name="T10" fmla="*/ 219 w 529"/>
                <a:gd name="T11" fmla="*/ 58 h 313"/>
                <a:gd name="T12" fmla="*/ 219 w 529"/>
                <a:gd name="T13" fmla="*/ 2 h 313"/>
                <a:gd name="T14" fmla="*/ 211 w 529"/>
                <a:gd name="T15" fmla="*/ 0 h 313"/>
                <a:gd name="T16" fmla="*/ 210 w 529"/>
                <a:gd name="T17" fmla="*/ 9 h 313"/>
                <a:gd name="T18" fmla="*/ 208 w 529"/>
                <a:gd name="T19" fmla="*/ 4 h 313"/>
                <a:gd name="T20" fmla="*/ 206 w 529"/>
                <a:gd name="T21" fmla="*/ 2 h 313"/>
                <a:gd name="T22" fmla="*/ 172 w 529"/>
                <a:gd name="T23" fmla="*/ 11 h 313"/>
                <a:gd name="T24" fmla="*/ 170 w 529"/>
                <a:gd name="T25" fmla="*/ 2 h 313"/>
                <a:gd name="T26" fmla="*/ 115 w 529"/>
                <a:gd name="T27" fmla="*/ 43 h 313"/>
                <a:gd name="T28" fmla="*/ 114 w 529"/>
                <a:gd name="T29" fmla="*/ 38 h 313"/>
                <a:gd name="T30" fmla="*/ 89 w 529"/>
                <a:gd name="T31" fmla="*/ 68 h 313"/>
                <a:gd name="T32" fmla="*/ 82 w 529"/>
                <a:gd name="T33" fmla="*/ 82 h 313"/>
                <a:gd name="T34" fmla="*/ 80 w 529"/>
                <a:gd name="T35" fmla="*/ 71 h 313"/>
                <a:gd name="T36" fmla="*/ 75 w 529"/>
                <a:gd name="T37" fmla="*/ 73 h 313"/>
                <a:gd name="T38" fmla="*/ 73 w 529"/>
                <a:gd name="T39" fmla="*/ 66 h 313"/>
                <a:gd name="T40" fmla="*/ 70 w 529"/>
                <a:gd name="T41" fmla="*/ 64 h 313"/>
                <a:gd name="T42" fmla="*/ 60 w 529"/>
                <a:gd name="T43" fmla="*/ 64 h 313"/>
                <a:gd name="T44" fmla="*/ 54 w 529"/>
                <a:gd name="T45" fmla="*/ 66 h 313"/>
                <a:gd name="T46" fmla="*/ 49 w 529"/>
                <a:gd name="T47" fmla="*/ 68 h 313"/>
                <a:gd name="T48" fmla="*/ 47 w 529"/>
                <a:gd name="T49" fmla="*/ 73 h 313"/>
                <a:gd name="T50" fmla="*/ 39 w 529"/>
                <a:gd name="T51" fmla="*/ 73 h 313"/>
                <a:gd name="T52" fmla="*/ 35 w 529"/>
                <a:gd name="T53" fmla="*/ 64 h 313"/>
                <a:gd name="T54" fmla="*/ 30 w 529"/>
                <a:gd name="T55" fmla="*/ 62 h 313"/>
                <a:gd name="T56" fmla="*/ 26 w 529"/>
                <a:gd name="T57" fmla="*/ 45 h 313"/>
                <a:gd name="T58" fmla="*/ 6 w 529"/>
                <a:gd name="T59" fmla="*/ 49 h 313"/>
                <a:gd name="T60" fmla="*/ 3 w 529"/>
                <a:gd name="T61" fmla="*/ 56 h 313"/>
                <a:gd name="T62" fmla="*/ 0 w 529"/>
                <a:gd name="T63" fmla="*/ 159 h 3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9"/>
                <a:gd name="T97" fmla="*/ 0 h 313"/>
                <a:gd name="T98" fmla="*/ 529 w 529"/>
                <a:gd name="T99" fmla="*/ 313 h 31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9" h="313">
                  <a:moveTo>
                    <a:pt x="0" y="313"/>
                  </a:moveTo>
                  <a:lnTo>
                    <a:pt x="211" y="313"/>
                  </a:lnTo>
                  <a:lnTo>
                    <a:pt x="211" y="220"/>
                  </a:lnTo>
                  <a:lnTo>
                    <a:pt x="322" y="220"/>
                  </a:lnTo>
                  <a:lnTo>
                    <a:pt x="322" y="114"/>
                  </a:lnTo>
                  <a:lnTo>
                    <a:pt x="529" y="114"/>
                  </a:lnTo>
                  <a:lnTo>
                    <a:pt x="529" y="4"/>
                  </a:lnTo>
                  <a:lnTo>
                    <a:pt x="512" y="0"/>
                  </a:lnTo>
                  <a:lnTo>
                    <a:pt x="508" y="17"/>
                  </a:lnTo>
                  <a:lnTo>
                    <a:pt x="504" y="8"/>
                  </a:lnTo>
                  <a:lnTo>
                    <a:pt x="500" y="4"/>
                  </a:lnTo>
                  <a:lnTo>
                    <a:pt x="415" y="21"/>
                  </a:lnTo>
                  <a:lnTo>
                    <a:pt x="411" y="4"/>
                  </a:lnTo>
                  <a:lnTo>
                    <a:pt x="279" y="84"/>
                  </a:lnTo>
                  <a:lnTo>
                    <a:pt x="275" y="76"/>
                  </a:lnTo>
                  <a:lnTo>
                    <a:pt x="216" y="135"/>
                  </a:lnTo>
                  <a:lnTo>
                    <a:pt x="199" y="161"/>
                  </a:lnTo>
                  <a:lnTo>
                    <a:pt x="194" y="139"/>
                  </a:lnTo>
                  <a:lnTo>
                    <a:pt x="182" y="144"/>
                  </a:lnTo>
                  <a:lnTo>
                    <a:pt x="177" y="131"/>
                  </a:lnTo>
                  <a:lnTo>
                    <a:pt x="169" y="127"/>
                  </a:lnTo>
                  <a:lnTo>
                    <a:pt x="144" y="127"/>
                  </a:lnTo>
                  <a:lnTo>
                    <a:pt x="131" y="131"/>
                  </a:lnTo>
                  <a:lnTo>
                    <a:pt x="118" y="135"/>
                  </a:lnTo>
                  <a:lnTo>
                    <a:pt x="114" y="144"/>
                  </a:lnTo>
                  <a:lnTo>
                    <a:pt x="93" y="144"/>
                  </a:lnTo>
                  <a:lnTo>
                    <a:pt x="84" y="127"/>
                  </a:lnTo>
                  <a:lnTo>
                    <a:pt x="72" y="122"/>
                  </a:lnTo>
                  <a:lnTo>
                    <a:pt x="63" y="89"/>
                  </a:lnTo>
                  <a:lnTo>
                    <a:pt x="16" y="97"/>
                  </a:lnTo>
                  <a:lnTo>
                    <a:pt x="8" y="110"/>
                  </a:lnTo>
                  <a:lnTo>
                    <a:pt x="0" y="313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0"/>
            <p:cNvSpPr>
              <a:spLocks/>
            </p:cNvSpPr>
            <p:nvPr/>
          </p:nvSpPr>
          <p:spPr bwMode="auto">
            <a:xfrm>
              <a:off x="2565" y="1430"/>
              <a:ext cx="204" cy="311"/>
            </a:xfrm>
            <a:custGeom>
              <a:avLst/>
              <a:gdLst>
                <a:gd name="T0" fmla="*/ 0 w 318"/>
                <a:gd name="T1" fmla="*/ 101 h 437"/>
                <a:gd name="T2" fmla="*/ 22 w 318"/>
                <a:gd name="T3" fmla="*/ 101 h 437"/>
                <a:gd name="T4" fmla="*/ 22 w 318"/>
                <a:gd name="T5" fmla="*/ 179 h 437"/>
                <a:gd name="T6" fmla="*/ 30 w 318"/>
                <a:gd name="T7" fmla="*/ 179 h 437"/>
                <a:gd name="T8" fmla="*/ 30 w 318"/>
                <a:gd name="T9" fmla="*/ 221 h 437"/>
                <a:gd name="T10" fmla="*/ 31 w 318"/>
                <a:gd name="T11" fmla="*/ 221 h 437"/>
                <a:gd name="T12" fmla="*/ 37 w 318"/>
                <a:gd name="T13" fmla="*/ 215 h 437"/>
                <a:gd name="T14" fmla="*/ 40 w 318"/>
                <a:gd name="T15" fmla="*/ 215 h 437"/>
                <a:gd name="T16" fmla="*/ 47 w 318"/>
                <a:gd name="T17" fmla="*/ 206 h 437"/>
                <a:gd name="T18" fmla="*/ 51 w 318"/>
                <a:gd name="T19" fmla="*/ 179 h 437"/>
                <a:gd name="T20" fmla="*/ 56 w 318"/>
                <a:gd name="T21" fmla="*/ 172 h 437"/>
                <a:gd name="T22" fmla="*/ 63 w 318"/>
                <a:gd name="T23" fmla="*/ 174 h 437"/>
                <a:gd name="T24" fmla="*/ 70 w 318"/>
                <a:gd name="T25" fmla="*/ 176 h 437"/>
                <a:gd name="T26" fmla="*/ 73 w 318"/>
                <a:gd name="T27" fmla="*/ 172 h 437"/>
                <a:gd name="T28" fmla="*/ 79 w 318"/>
                <a:gd name="T29" fmla="*/ 172 h 437"/>
                <a:gd name="T30" fmla="*/ 82 w 318"/>
                <a:gd name="T31" fmla="*/ 168 h 437"/>
                <a:gd name="T32" fmla="*/ 87 w 318"/>
                <a:gd name="T33" fmla="*/ 172 h 437"/>
                <a:gd name="T34" fmla="*/ 91 w 318"/>
                <a:gd name="T35" fmla="*/ 168 h 437"/>
                <a:gd name="T36" fmla="*/ 96 w 318"/>
                <a:gd name="T37" fmla="*/ 168 h 437"/>
                <a:gd name="T38" fmla="*/ 108 w 318"/>
                <a:gd name="T39" fmla="*/ 169 h 437"/>
                <a:gd name="T40" fmla="*/ 115 w 318"/>
                <a:gd name="T41" fmla="*/ 172 h 437"/>
                <a:gd name="T42" fmla="*/ 124 w 318"/>
                <a:gd name="T43" fmla="*/ 179 h 437"/>
                <a:gd name="T44" fmla="*/ 123 w 318"/>
                <a:gd name="T45" fmla="*/ 168 h 437"/>
                <a:gd name="T46" fmla="*/ 129 w 318"/>
                <a:gd name="T47" fmla="*/ 163 h 437"/>
                <a:gd name="T48" fmla="*/ 131 w 318"/>
                <a:gd name="T49" fmla="*/ 80 h 437"/>
                <a:gd name="T50" fmla="*/ 131 w 318"/>
                <a:gd name="T51" fmla="*/ 0 h 437"/>
                <a:gd name="T52" fmla="*/ 46 w 318"/>
                <a:gd name="T53" fmla="*/ 0 h 437"/>
                <a:gd name="T54" fmla="*/ 46 w 318"/>
                <a:gd name="T55" fmla="*/ 53 h 437"/>
                <a:gd name="T56" fmla="*/ 0 w 318"/>
                <a:gd name="T57" fmla="*/ 53 h 437"/>
                <a:gd name="T58" fmla="*/ 0 w 318"/>
                <a:gd name="T59" fmla="*/ 101 h 4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8"/>
                <a:gd name="T91" fmla="*/ 0 h 437"/>
                <a:gd name="T92" fmla="*/ 318 w 318"/>
                <a:gd name="T93" fmla="*/ 437 h 4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8" h="437">
                  <a:moveTo>
                    <a:pt x="0" y="199"/>
                  </a:moveTo>
                  <a:lnTo>
                    <a:pt x="55" y="199"/>
                  </a:lnTo>
                  <a:lnTo>
                    <a:pt x="55" y="352"/>
                  </a:lnTo>
                  <a:lnTo>
                    <a:pt x="72" y="352"/>
                  </a:lnTo>
                  <a:lnTo>
                    <a:pt x="72" y="437"/>
                  </a:lnTo>
                  <a:lnTo>
                    <a:pt x="77" y="437"/>
                  </a:lnTo>
                  <a:lnTo>
                    <a:pt x="89" y="424"/>
                  </a:lnTo>
                  <a:lnTo>
                    <a:pt x="98" y="424"/>
                  </a:lnTo>
                  <a:lnTo>
                    <a:pt x="115" y="407"/>
                  </a:lnTo>
                  <a:lnTo>
                    <a:pt x="123" y="352"/>
                  </a:lnTo>
                  <a:lnTo>
                    <a:pt x="136" y="339"/>
                  </a:lnTo>
                  <a:lnTo>
                    <a:pt x="153" y="343"/>
                  </a:lnTo>
                  <a:lnTo>
                    <a:pt x="170" y="348"/>
                  </a:lnTo>
                  <a:lnTo>
                    <a:pt x="178" y="339"/>
                  </a:lnTo>
                  <a:lnTo>
                    <a:pt x="191" y="339"/>
                  </a:lnTo>
                  <a:lnTo>
                    <a:pt x="200" y="331"/>
                  </a:lnTo>
                  <a:lnTo>
                    <a:pt x="212" y="339"/>
                  </a:lnTo>
                  <a:lnTo>
                    <a:pt x="221" y="331"/>
                  </a:lnTo>
                  <a:lnTo>
                    <a:pt x="233" y="331"/>
                  </a:lnTo>
                  <a:lnTo>
                    <a:pt x="263" y="335"/>
                  </a:lnTo>
                  <a:lnTo>
                    <a:pt x="280" y="339"/>
                  </a:lnTo>
                  <a:lnTo>
                    <a:pt x="301" y="352"/>
                  </a:lnTo>
                  <a:lnTo>
                    <a:pt x="297" y="331"/>
                  </a:lnTo>
                  <a:lnTo>
                    <a:pt x="314" y="322"/>
                  </a:lnTo>
                  <a:lnTo>
                    <a:pt x="318" y="157"/>
                  </a:lnTo>
                  <a:lnTo>
                    <a:pt x="318" y="0"/>
                  </a:lnTo>
                  <a:lnTo>
                    <a:pt x="111" y="0"/>
                  </a:lnTo>
                  <a:lnTo>
                    <a:pt x="111" y="106"/>
                  </a:lnTo>
                  <a:lnTo>
                    <a:pt x="0" y="106"/>
                  </a:lnTo>
                  <a:lnTo>
                    <a:pt x="0" y="199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1"/>
            <p:cNvSpPr>
              <a:spLocks/>
            </p:cNvSpPr>
            <p:nvPr/>
          </p:nvSpPr>
          <p:spPr bwMode="auto">
            <a:xfrm>
              <a:off x="2769" y="1321"/>
              <a:ext cx="172" cy="220"/>
            </a:xfrm>
            <a:custGeom>
              <a:avLst/>
              <a:gdLst>
                <a:gd name="T0" fmla="*/ 0 w 267"/>
                <a:gd name="T1" fmla="*/ 77 h 310"/>
                <a:gd name="T2" fmla="*/ 0 w 267"/>
                <a:gd name="T3" fmla="*/ 156 h 310"/>
                <a:gd name="T4" fmla="*/ 111 w 267"/>
                <a:gd name="T5" fmla="*/ 156 h 310"/>
                <a:gd name="T6" fmla="*/ 111 w 267"/>
                <a:gd name="T7" fmla="*/ 0 h 310"/>
                <a:gd name="T8" fmla="*/ 102 w 267"/>
                <a:gd name="T9" fmla="*/ 3 h 310"/>
                <a:gd name="T10" fmla="*/ 68 w 267"/>
                <a:gd name="T11" fmla="*/ 23 h 310"/>
                <a:gd name="T12" fmla="*/ 53 w 267"/>
                <a:gd name="T13" fmla="*/ 26 h 310"/>
                <a:gd name="T14" fmla="*/ 26 w 267"/>
                <a:gd name="T15" fmla="*/ 23 h 310"/>
                <a:gd name="T16" fmla="*/ 9 w 267"/>
                <a:gd name="T17" fmla="*/ 22 h 310"/>
                <a:gd name="T18" fmla="*/ 0 w 267"/>
                <a:gd name="T19" fmla="*/ 22 h 310"/>
                <a:gd name="T20" fmla="*/ 0 w 267"/>
                <a:gd name="T21" fmla="*/ 77 h 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"/>
                <a:gd name="T34" fmla="*/ 0 h 310"/>
                <a:gd name="T35" fmla="*/ 267 w 267"/>
                <a:gd name="T36" fmla="*/ 310 h 3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" h="310">
                  <a:moveTo>
                    <a:pt x="0" y="153"/>
                  </a:moveTo>
                  <a:lnTo>
                    <a:pt x="0" y="310"/>
                  </a:lnTo>
                  <a:lnTo>
                    <a:pt x="267" y="310"/>
                  </a:lnTo>
                  <a:lnTo>
                    <a:pt x="267" y="0"/>
                  </a:lnTo>
                  <a:lnTo>
                    <a:pt x="246" y="5"/>
                  </a:lnTo>
                  <a:lnTo>
                    <a:pt x="165" y="47"/>
                  </a:lnTo>
                  <a:lnTo>
                    <a:pt x="127" y="51"/>
                  </a:lnTo>
                  <a:lnTo>
                    <a:pt x="64" y="47"/>
                  </a:lnTo>
                  <a:lnTo>
                    <a:pt x="21" y="43"/>
                  </a:lnTo>
                  <a:lnTo>
                    <a:pt x="0" y="43"/>
                  </a:lnTo>
                  <a:lnTo>
                    <a:pt x="0" y="153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24"/>
            <p:cNvSpPr>
              <a:spLocks/>
            </p:cNvSpPr>
            <p:nvPr/>
          </p:nvSpPr>
          <p:spPr bwMode="auto">
            <a:xfrm>
              <a:off x="2544" y="1396"/>
              <a:ext cx="29" cy="49"/>
            </a:xfrm>
            <a:custGeom>
              <a:avLst/>
              <a:gdLst>
                <a:gd name="T0" fmla="*/ 18 w 47"/>
                <a:gd name="T1" fmla="*/ 31 h 68"/>
                <a:gd name="T2" fmla="*/ 13 w 47"/>
                <a:gd name="T3" fmla="*/ 27 h 68"/>
                <a:gd name="T4" fmla="*/ 10 w 47"/>
                <a:gd name="T5" fmla="*/ 0 h 68"/>
                <a:gd name="T6" fmla="*/ 2 w 47"/>
                <a:gd name="T7" fmla="*/ 3 h 68"/>
                <a:gd name="T8" fmla="*/ 0 w 47"/>
                <a:gd name="T9" fmla="*/ 14 h 68"/>
                <a:gd name="T10" fmla="*/ 2 w 47"/>
                <a:gd name="T11" fmla="*/ 27 h 68"/>
                <a:gd name="T12" fmla="*/ 0 w 47"/>
                <a:gd name="T13" fmla="*/ 33 h 68"/>
                <a:gd name="T14" fmla="*/ 2 w 47"/>
                <a:gd name="T15" fmla="*/ 35 h 68"/>
                <a:gd name="T16" fmla="*/ 9 w 47"/>
                <a:gd name="T17" fmla="*/ 33 h 68"/>
                <a:gd name="T18" fmla="*/ 12 w 47"/>
                <a:gd name="T19" fmla="*/ 33 h 68"/>
                <a:gd name="T20" fmla="*/ 15 w 47"/>
                <a:gd name="T21" fmla="*/ 35 h 68"/>
                <a:gd name="T22" fmla="*/ 18 w 47"/>
                <a:gd name="T23" fmla="*/ 31 h 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68"/>
                <a:gd name="T38" fmla="*/ 47 w 47"/>
                <a:gd name="T39" fmla="*/ 68 h 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68">
                  <a:moveTo>
                    <a:pt x="47" y="60"/>
                  </a:moveTo>
                  <a:lnTo>
                    <a:pt x="34" y="51"/>
                  </a:lnTo>
                  <a:lnTo>
                    <a:pt x="26" y="0"/>
                  </a:lnTo>
                  <a:lnTo>
                    <a:pt x="5" y="5"/>
                  </a:lnTo>
                  <a:lnTo>
                    <a:pt x="0" y="26"/>
                  </a:lnTo>
                  <a:lnTo>
                    <a:pt x="5" y="51"/>
                  </a:lnTo>
                  <a:lnTo>
                    <a:pt x="0" y="64"/>
                  </a:lnTo>
                  <a:lnTo>
                    <a:pt x="5" y="68"/>
                  </a:lnTo>
                  <a:lnTo>
                    <a:pt x="22" y="64"/>
                  </a:lnTo>
                  <a:lnTo>
                    <a:pt x="30" y="64"/>
                  </a:lnTo>
                  <a:lnTo>
                    <a:pt x="39" y="68"/>
                  </a:lnTo>
                  <a:lnTo>
                    <a:pt x="47" y="6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5"/>
            <p:cNvSpPr>
              <a:spLocks/>
            </p:cNvSpPr>
            <p:nvPr/>
          </p:nvSpPr>
          <p:spPr bwMode="auto">
            <a:xfrm>
              <a:off x="2544" y="1442"/>
              <a:ext cx="24" cy="22"/>
            </a:xfrm>
            <a:custGeom>
              <a:avLst/>
              <a:gdLst>
                <a:gd name="T0" fmla="*/ 0 w 39"/>
                <a:gd name="T1" fmla="*/ 0 h 30"/>
                <a:gd name="T2" fmla="*/ 2 w 39"/>
                <a:gd name="T3" fmla="*/ 7 h 30"/>
                <a:gd name="T4" fmla="*/ 6 w 39"/>
                <a:gd name="T5" fmla="*/ 4 h 30"/>
                <a:gd name="T6" fmla="*/ 9 w 39"/>
                <a:gd name="T7" fmla="*/ 16 h 30"/>
                <a:gd name="T8" fmla="*/ 15 w 39"/>
                <a:gd name="T9" fmla="*/ 2 h 30"/>
                <a:gd name="T10" fmla="*/ 11 w 39"/>
                <a:gd name="T11" fmla="*/ 0 h 30"/>
                <a:gd name="T12" fmla="*/ 9 w 39"/>
                <a:gd name="T13" fmla="*/ 0 h 30"/>
                <a:gd name="T14" fmla="*/ 2 w 39"/>
                <a:gd name="T15" fmla="*/ 2 h 30"/>
                <a:gd name="T16" fmla="*/ 0 w 39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30"/>
                <a:gd name="T29" fmla="*/ 39 w 39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30">
                  <a:moveTo>
                    <a:pt x="0" y="0"/>
                  </a:moveTo>
                  <a:lnTo>
                    <a:pt x="5" y="13"/>
                  </a:lnTo>
                  <a:lnTo>
                    <a:pt x="17" y="8"/>
                  </a:lnTo>
                  <a:lnTo>
                    <a:pt x="22" y="30"/>
                  </a:lnTo>
                  <a:lnTo>
                    <a:pt x="39" y="4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6"/>
            <p:cNvSpPr>
              <a:spLocks/>
            </p:cNvSpPr>
            <p:nvPr/>
          </p:nvSpPr>
          <p:spPr bwMode="auto">
            <a:xfrm>
              <a:off x="2546" y="1825"/>
              <a:ext cx="14" cy="21"/>
            </a:xfrm>
            <a:custGeom>
              <a:avLst/>
              <a:gdLst>
                <a:gd name="T0" fmla="*/ 2 w 21"/>
                <a:gd name="T1" fmla="*/ 0 h 30"/>
                <a:gd name="T2" fmla="*/ 0 w 21"/>
                <a:gd name="T3" fmla="*/ 4 h 30"/>
                <a:gd name="T4" fmla="*/ 3 w 21"/>
                <a:gd name="T5" fmla="*/ 13 h 30"/>
                <a:gd name="T6" fmla="*/ 9 w 21"/>
                <a:gd name="T7" fmla="*/ 15 h 30"/>
                <a:gd name="T8" fmla="*/ 9 w 21"/>
                <a:gd name="T9" fmla="*/ 4 h 30"/>
                <a:gd name="T10" fmla="*/ 2 w 21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30"/>
                <a:gd name="T20" fmla="*/ 21 w 21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30">
                  <a:moveTo>
                    <a:pt x="4" y="0"/>
                  </a:moveTo>
                  <a:lnTo>
                    <a:pt x="0" y="9"/>
                  </a:lnTo>
                  <a:lnTo>
                    <a:pt x="8" y="26"/>
                  </a:lnTo>
                  <a:lnTo>
                    <a:pt x="21" y="30"/>
                  </a:lnTo>
                  <a:lnTo>
                    <a:pt x="21" y="9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27"/>
            <p:cNvSpPr>
              <a:spLocks/>
            </p:cNvSpPr>
            <p:nvPr/>
          </p:nvSpPr>
          <p:spPr bwMode="auto">
            <a:xfrm>
              <a:off x="2517" y="1851"/>
              <a:ext cx="10" cy="15"/>
            </a:xfrm>
            <a:custGeom>
              <a:avLst/>
              <a:gdLst>
                <a:gd name="T0" fmla="*/ 6 w 17"/>
                <a:gd name="T1" fmla="*/ 0 h 22"/>
                <a:gd name="T2" fmla="*/ 1 w 17"/>
                <a:gd name="T3" fmla="*/ 0 h 22"/>
                <a:gd name="T4" fmla="*/ 0 w 17"/>
                <a:gd name="T5" fmla="*/ 4 h 22"/>
                <a:gd name="T6" fmla="*/ 3 w 17"/>
                <a:gd name="T7" fmla="*/ 10 h 22"/>
                <a:gd name="T8" fmla="*/ 6 w 17"/>
                <a:gd name="T9" fmla="*/ 6 h 22"/>
                <a:gd name="T10" fmla="*/ 6 w 17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2"/>
                <a:gd name="T20" fmla="*/ 17 w 17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2">
                  <a:moveTo>
                    <a:pt x="17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28"/>
            <p:cNvSpPr>
              <a:spLocks/>
            </p:cNvSpPr>
            <p:nvPr/>
          </p:nvSpPr>
          <p:spPr bwMode="auto">
            <a:xfrm>
              <a:off x="3119" y="1722"/>
              <a:ext cx="61" cy="47"/>
            </a:xfrm>
            <a:custGeom>
              <a:avLst/>
              <a:gdLst>
                <a:gd name="T0" fmla="*/ 2 w 97"/>
                <a:gd name="T1" fmla="*/ 2 h 64"/>
                <a:gd name="T2" fmla="*/ 11 w 97"/>
                <a:gd name="T3" fmla="*/ 2 h 64"/>
                <a:gd name="T4" fmla="*/ 23 w 97"/>
                <a:gd name="T5" fmla="*/ 7 h 64"/>
                <a:gd name="T6" fmla="*/ 25 w 97"/>
                <a:gd name="T7" fmla="*/ 0 h 64"/>
                <a:gd name="T8" fmla="*/ 26 w 97"/>
                <a:gd name="T9" fmla="*/ 11 h 64"/>
                <a:gd name="T10" fmla="*/ 38 w 97"/>
                <a:gd name="T11" fmla="*/ 24 h 64"/>
                <a:gd name="T12" fmla="*/ 28 w 97"/>
                <a:gd name="T13" fmla="*/ 35 h 64"/>
                <a:gd name="T14" fmla="*/ 18 w 97"/>
                <a:gd name="T15" fmla="*/ 29 h 64"/>
                <a:gd name="T16" fmla="*/ 10 w 97"/>
                <a:gd name="T17" fmla="*/ 18 h 64"/>
                <a:gd name="T18" fmla="*/ 0 w 97"/>
                <a:gd name="T19" fmla="*/ 7 h 64"/>
                <a:gd name="T20" fmla="*/ 2 w 97"/>
                <a:gd name="T21" fmla="*/ 2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7"/>
                <a:gd name="T34" fmla="*/ 0 h 64"/>
                <a:gd name="T35" fmla="*/ 97 w 97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7" h="64">
                  <a:moveTo>
                    <a:pt x="4" y="4"/>
                  </a:moveTo>
                  <a:lnTo>
                    <a:pt x="29" y="4"/>
                  </a:lnTo>
                  <a:lnTo>
                    <a:pt x="59" y="13"/>
                  </a:lnTo>
                  <a:lnTo>
                    <a:pt x="63" y="0"/>
                  </a:lnTo>
                  <a:lnTo>
                    <a:pt x="67" y="21"/>
                  </a:lnTo>
                  <a:lnTo>
                    <a:pt x="97" y="43"/>
                  </a:lnTo>
                  <a:lnTo>
                    <a:pt x="72" y="64"/>
                  </a:lnTo>
                  <a:lnTo>
                    <a:pt x="46" y="55"/>
                  </a:lnTo>
                  <a:lnTo>
                    <a:pt x="25" y="34"/>
                  </a:lnTo>
                  <a:lnTo>
                    <a:pt x="0" y="13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29"/>
            <p:cNvSpPr>
              <a:spLocks/>
            </p:cNvSpPr>
            <p:nvPr/>
          </p:nvSpPr>
          <p:spPr bwMode="auto">
            <a:xfrm>
              <a:off x="3160" y="1662"/>
              <a:ext cx="28" cy="19"/>
            </a:xfrm>
            <a:custGeom>
              <a:avLst/>
              <a:gdLst>
                <a:gd name="T0" fmla="*/ 12 w 47"/>
                <a:gd name="T1" fmla="*/ 3 h 26"/>
                <a:gd name="T2" fmla="*/ 3 w 47"/>
                <a:gd name="T3" fmla="*/ 0 h 26"/>
                <a:gd name="T4" fmla="*/ 0 w 47"/>
                <a:gd name="T5" fmla="*/ 7 h 26"/>
                <a:gd name="T6" fmla="*/ 3 w 47"/>
                <a:gd name="T7" fmla="*/ 14 h 26"/>
                <a:gd name="T8" fmla="*/ 17 w 47"/>
                <a:gd name="T9" fmla="*/ 14 h 26"/>
                <a:gd name="T10" fmla="*/ 12 w 47"/>
                <a:gd name="T11" fmla="*/ 3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26"/>
                <a:gd name="T20" fmla="*/ 47 w 4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26">
                  <a:moveTo>
                    <a:pt x="34" y="5"/>
                  </a:moveTo>
                  <a:lnTo>
                    <a:pt x="9" y="0"/>
                  </a:lnTo>
                  <a:lnTo>
                    <a:pt x="0" y="13"/>
                  </a:lnTo>
                  <a:lnTo>
                    <a:pt x="9" y="26"/>
                  </a:lnTo>
                  <a:lnTo>
                    <a:pt x="47" y="26"/>
                  </a:lnTo>
                  <a:lnTo>
                    <a:pt x="34" y="5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30"/>
            <p:cNvSpPr>
              <a:spLocks/>
            </p:cNvSpPr>
            <p:nvPr/>
          </p:nvSpPr>
          <p:spPr bwMode="auto">
            <a:xfrm>
              <a:off x="3093" y="1695"/>
              <a:ext cx="15" cy="20"/>
            </a:xfrm>
            <a:custGeom>
              <a:avLst/>
              <a:gdLst>
                <a:gd name="T0" fmla="*/ 4 w 22"/>
                <a:gd name="T1" fmla="*/ 0 h 30"/>
                <a:gd name="T2" fmla="*/ 0 w 22"/>
                <a:gd name="T3" fmla="*/ 7 h 30"/>
                <a:gd name="T4" fmla="*/ 4 w 22"/>
                <a:gd name="T5" fmla="*/ 13 h 30"/>
                <a:gd name="T6" fmla="*/ 10 w 22"/>
                <a:gd name="T7" fmla="*/ 9 h 30"/>
                <a:gd name="T8" fmla="*/ 8 w 22"/>
                <a:gd name="T9" fmla="*/ 3 h 30"/>
                <a:gd name="T10" fmla="*/ 4 w 2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0"/>
                <a:gd name="T20" fmla="*/ 22 w 2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0">
                  <a:moveTo>
                    <a:pt x="9" y="0"/>
                  </a:moveTo>
                  <a:lnTo>
                    <a:pt x="0" y="17"/>
                  </a:lnTo>
                  <a:lnTo>
                    <a:pt x="9" y="30"/>
                  </a:lnTo>
                  <a:lnTo>
                    <a:pt x="22" y="21"/>
                  </a:lnTo>
                  <a:lnTo>
                    <a:pt x="17" y="8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31"/>
            <p:cNvSpPr>
              <a:spLocks/>
            </p:cNvSpPr>
            <p:nvPr/>
          </p:nvSpPr>
          <p:spPr bwMode="auto">
            <a:xfrm>
              <a:off x="3102" y="1646"/>
              <a:ext cx="11" cy="20"/>
            </a:xfrm>
            <a:custGeom>
              <a:avLst/>
              <a:gdLst>
                <a:gd name="T0" fmla="*/ 4 w 17"/>
                <a:gd name="T1" fmla="*/ 0 h 26"/>
                <a:gd name="T2" fmla="*/ 0 w 17"/>
                <a:gd name="T3" fmla="*/ 8 h 26"/>
                <a:gd name="T4" fmla="*/ 0 w 17"/>
                <a:gd name="T5" fmla="*/ 15 h 26"/>
                <a:gd name="T6" fmla="*/ 4 w 17"/>
                <a:gd name="T7" fmla="*/ 15 h 26"/>
                <a:gd name="T8" fmla="*/ 7 w 17"/>
                <a:gd name="T9" fmla="*/ 12 h 26"/>
                <a:gd name="T10" fmla="*/ 4 w 17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6"/>
                <a:gd name="T20" fmla="*/ 17 w 1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6">
                  <a:moveTo>
                    <a:pt x="9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17" y="21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32"/>
            <p:cNvSpPr>
              <a:spLocks/>
            </p:cNvSpPr>
            <p:nvPr/>
          </p:nvSpPr>
          <p:spPr bwMode="auto">
            <a:xfrm>
              <a:off x="3202" y="1425"/>
              <a:ext cx="40" cy="77"/>
            </a:xfrm>
            <a:custGeom>
              <a:avLst/>
              <a:gdLst>
                <a:gd name="T0" fmla="*/ 7 w 63"/>
                <a:gd name="T1" fmla="*/ 8 h 110"/>
                <a:gd name="T2" fmla="*/ 0 w 63"/>
                <a:gd name="T3" fmla="*/ 8 h 110"/>
                <a:gd name="T4" fmla="*/ 5 w 63"/>
                <a:gd name="T5" fmla="*/ 19 h 110"/>
                <a:gd name="T6" fmla="*/ 10 w 63"/>
                <a:gd name="T7" fmla="*/ 29 h 110"/>
                <a:gd name="T8" fmla="*/ 10 w 63"/>
                <a:gd name="T9" fmla="*/ 46 h 110"/>
                <a:gd name="T10" fmla="*/ 14 w 63"/>
                <a:gd name="T11" fmla="*/ 46 h 110"/>
                <a:gd name="T12" fmla="*/ 18 w 63"/>
                <a:gd name="T13" fmla="*/ 54 h 110"/>
                <a:gd name="T14" fmla="*/ 25 w 63"/>
                <a:gd name="T15" fmla="*/ 54 h 110"/>
                <a:gd name="T16" fmla="*/ 20 w 63"/>
                <a:gd name="T17" fmla="*/ 46 h 110"/>
                <a:gd name="T18" fmla="*/ 14 w 63"/>
                <a:gd name="T19" fmla="*/ 25 h 110"/>
                <a:gd name="T20" fmla="*/ 20 w 63"/>
                <a:gd name="T21" fmla="*/ 19 h 110"/>
                <a:gd name="T22" fmla="*/ 18 w 63"/>
                <a:gd name="T23" fmla="*/ 10 h 110"/>
                <a:gd name="T24" fmla="*/ 25 w 63"/>
                <a:gd name="T25" fmla="*/ 4 h 110"/>
                <a:gd name="T26" fmla="*/ 22 w 63"/>
                <a:gd name="T27" fmla="*/ 2 h 110"/>
                <a:gd name="T28" fmla="*/ 17 w 63"/>
                <a:gd name="T29" fmla="*/ 4 h 110"/>
                <a:gd name="T30" fmla="*/ 12 w 63"/>
                <a:gd name="T31" fmla="*/ 0 h 110"/>
                <a:gd name="T32" fmla="*/ 7 w 63"/>
                <a:gd name="T33" fmla="*/ 8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10"/>
                <a:gd name="T53" fmla="*/ 63 w 63"/>
                <a:gd name="T54" fmla="*/ 110 h 1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10">
                  <a:moveTo>
                    <a:pt x="17" y="16"/>
                  </a:moveTo>
                  <a:lnTo>
                    <a:pt x="0" y="16"/>
                  </a:lnTo>
                  <a:lnTo>
                    <a:pt x="13" y="38"/>
                  </a:lnTo>
                  <a:lnTo>
                    <a:pt x="25" y="59"/>
                  </a:lnTo>
                  <a:lnTo>
                    <a:pt x="25" y="93"/>
                  </a:lnTo>
                  <a:lnTo>
                    <a:pt x="34" y="93"/>
                  </a:lnTo>
                  <a:lnTo>
                    <a:pt x="46" y="110"/>
                  </a:lnTo>
                  <a:lnTo>
                    <a:pt x="63" y="110"/>
                  </a:lnTo>
                  <a:lnTo>
                    <a:pt x="51" y="93"/>
                  </a:lnTo>
                  <a:lnTo>
                    <a:pt x="34" y="50"/>
                  </a:lnTo>
                  <a:lnTo>
                    <a:pt x="51" y="38"/>
                  </a:lnTo>
                  <a:lnTo>
                    <a:pt x="46" y="21"/>
                  </a:lnTo>
                  <a:lnTo>
                    <a:pt x="63" y="8"/>
                  </a:lnTo>
                  <a:lnTo>
                    <a:pt x="55" y="4"/>
                  </a:lnTo>
                  <a:lnTo>
                    <a:pt x="42" y="8"/>
                  </a:lnTo>
                  <a:lnTo>
                    <a:pt x="30" y="0"/>
                  </a:lnTo>
                  <a:lnTo>
                    <a:pt x="17" y="16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33"/>
            <p:cNvSpPr>
              <a:spLocks/>
            </p:cNvSpPr>
            <p:nvPr/>
          </p:nvSpPr>
          <p:spPr bwMode="auto">
            <a:xfrm>
              <a:off x="3223" y="1506"/>
              <a:ext cx="19" cy="46"/>
            </a:xfrm>
            <a:custGeom>
              <a:avLst/>
              <a:gdLst>
                <a:gd name="T0" fmla="*/ 12 w 29"/>
                <a:gd name="T1" fmla="*/ 4 h 64"/>
                <a:gd name="T2" fmla="*/ 7 w 29"/>
                <a:gd name="T3" fmla="*/ 0 h 64"/>
                <a:gd name="T4" fmla="*/ 0 w 29"/>
                <a:gd name="T5" fmla="*/ 0 h 64"/>
                <a:gd name="T6" fmla="*/ 0 w 29"/>
                <a:gd name="T7" fmla="*/ 6 h 64"/>
                <a:gd name="T8" fmla="*/ 3 w 29"/>
                <a:gd name="T9" fmla="*/ 27 h 64"/>
                <a:gd name="T10" fmla="*/ 7 w 29"/>
                <a:gd name="T11" fmla="*/ 33 h 64"/>
                <a:gd name="T12" fmla="*/ 12 w 29"/>
                <a:gd name="T13" fmla="*/ 29 h 64"/>
                <a:gd name="T14" fmla="*/ 12 w 29"/>
                <a:gd name="T15" fmla="*/ 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64"/>
                <a:gd name="T26" fmla="*/ 29 w 29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64">
                  <a:moveTo>
                    <a:pt x="29" y="8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8" y="51"/>
                  </a:lnTo>
                  <a:lnTo>
                    <a:pt x="17" y="64"/>
                  </a:lnTo>
                  <a:lnTo>
                    <a:pt x="29" y="55"/>
                  </a:lnTo>
                  <a:lnTo>
                    <a:pt x="29" y="8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34"/>
            <p:cNvSpPr>
              <a:spLocks/>
            </p:cNvSpPr>
            <p:nvPr/>
          </p:nvSpPr>
          <p:spPr bwMode="auto">
            <a:xfrm>
              <a:off x="3306" y="1599"/>
              <a:ext cx="112" cy="82"/>
            </a:xfrm>
            <a:custGeom>
              <a:avLst/>
              <a:gdLst>
                <a:gd name="T0" fmla="*/ 26 w 174"/>
                <a:gd name="T1" fmla="*/ 0 h 115"/>
                <a:gd name="T2" fmla="*/ 42 w 174"/>
                <a:gd name="T3" fmla="*/ 3 h 115"/>
                <a:gd name="T4" fmla="*/ 53 w 174"/>
                <a:gd name="T5" fmla="*/ 9 h 115"/>
                <a:gd name="T6" fmla="*/ 56 w 174"/>
                <a:gd name="T7" fmla="*/ 9 h 115"/>
                <a:gd name="T8" fmla="*/ 65 w 174"/>
                <a:gd name="T9" fmla="*/ 24 h 115"/>
                <a:gd name="T10" fmla="*/ 68 w 174"/>
                <a:gd name="T11" fmla="*/ 26 h 115"/>
                <a:gd name="T12" fmla="*/ 67 w 174"/>
                <a:gd name="T13" fmla="*/ 31 h 115"/>
                <a:gd name="T14" fmla="*/ 70 w 174"/>
                <a:gd name="T15" fmla="*/ 33 h 115"/>
                <a:gd name="T16" fmla="*/ 72 w 174"/>
                <a:gd name="T17" fmla="*/ 36 h 115"/>
                <a:gd name="T18" fmla="*/ 65 w 174"/>
                <a:gd name="T19" fmla="*/ 45 h 115"/>
                <a:gd name="T20" fmla="*/ 63 w 174"/>
                <a:gd name="T21" fmla="*/ 58 h 115"/>
                <a:gd name="T22" fmla="*/ 50 w 174"/>
                <a:gd name="T23" fmla="*/ 58 h 115"/>
                <a:gd name="T24" fmla="*/ 50 w 174"/>
                <a:gd name="T25" fmla="*/ 54 h 115"/>
                <a:gd name="T26" fmla="*/ 33 w 174"/>
                <a:gd name="T27" fmla="*/ 54 h 115"/>
                <a:gd name="T28" fmla="*/ 28 w 174"/>
                <a:gd name="T29" fmla="*/ 48 h 115"/>
                <a:gd name="T30" fmla="*/ 24 w 174"/>
                <a:gd name="T31" fmla="*/ 54 h 115"/>
                <a:gd name="T32" fmla="*/ 21 w 174"/>
                <a:gd name="T33" fmla="*/ 48 h 115"/>
                <a:gd name="T34" fmla="*/ 15 w 174"/>
                <a:gd name="T35" fmla="*/ 52 h 115"/>
                <a:gd name="T36" fmla="*/ 12 w 174"/>
                <a:gd name="T37" fmla="*/ 48 h 115"/>
                <a:gd name="T38" fmla="*/ 3 w 174"/>
                <a:gd name="T39" fmla="*/ 45 h 115"/>
                <a:gd name="T40" fmla="*/ 0 w 174"/>
                <a:gd name="T41" fmla="*/ 43 h 115"/>
                <a:gd name="T42" fmla="*/ 3 w 174"/>
                <a:gd name="T43" fmla="*/ 34 h 115"/>
                <a:gd name="T44" fmla="*/ 7 w 174"/>
                <a:gd name="T45" fmla="*/ 31 h 115"/>
                <a:gd name="T46" fmla="*/ 12 w 174"/>
                <a:gd name="T47" fmla="*/ 26 h 115"/>
                <a:gd name="T48" fmla="*/ 14 w 174"/>
                <a:gd name="T49" fmla="*/ 39 h 115"/>
                <a:gd name="T50" fmla="*/ 21 w 174"/>
                <a:gd name="T51" fmla="*/ 33 h 115"/>
                <a:gd name="T52" fmla="*/ 23 w 174"/>
                <a:gd name="T53" fmla="*/ 26 h 115"/>
                <a:gd name="T54" fmla="*/ 26 w 174"/>
                <a:gd name="T55" fmla="*/ 26 h 115"/>
                <a:gd name="T56" fmla="*/ 26 w 174"/>
                <a:gd name="T57" fmla="*/ 22 h 115"/>
                <a:gd name="T58" fmla="*/ 35 w 174"/>
                <a:gd name="T59" fmla="*/ 17 h 115"/>
                <a:gd name="T60" fmla="*/ 35 w 174"/>
                <a:gd name="T61" fmla="*/ 9 h 115"/>
                <a:gd name="T62" fmla="*/ 26 w 174"/>
                <a:gd name="T63" fmla="*/ 6 h 115"/>
                <a:gd name="T64" fmla="*/ 26 w 174"/>
                <a:gd name="T65" fmla="*/ 0 h 1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4"/>
                <a:gd name="T100" fmla="*/ 0 h 115"/>
                <a:gd name="T101" fmla="*/ 174 w 174"/>
                <a:gd name="T102" fmla="*/ 115 h 1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4" h="115">
                  <a:moveTo>
                    <a:pt x="63" y="0"/>
                  </a:moveTo>
                  <a:lnTo>
                    <a:pt x="102" y="5"/>
                  </a:lnTo>
                  <a:lnTo>
                    <a:pt x="127" y="17"/>
                  </a:lnTo>
                  <a:lnTo>
                    <a:pt x="135" y="17"/>
                  </a:lnTo>
                  <a:lnTo>
                    <a:pt x="157" y="47"/>
                  </a:lnTo>
                  <a:lnTo>
                    <a:pt x="165" y="51"/>
                  </a:lnTo>
                  <a:lnTo>
                    <a:pt x="161" y="60"/>
                  </a:lnTo>
                  <a:lnTo>
                    <a:pt x="169" y="64"/>
                  </a:lnTo>
                  <a:lnTo>
                    <a:pt x="174" y="72"/>
                  </a:lnTo>
                  <a:lnTo>
                    <a:pt x="157" y="89"/>
                  </a:lnTo>
                  <a:lnTo>
                    <a:pt x="152" y="115"/>
                  </a:lnTo>
                  <a:lnTo>
                    <a:pt x="119" y="115"/>
                  </a:lnTo>
                  <a:lnTo>
                    <a:pt x="119" y="106"/>
                  </a:lnTo>
                  <a:lnTo>
                    <a:pt x="80" y="106"/>
                  </a:lnTo>
                  <a:lnTo>
                    <a:pt x="68" y="94"/>
                  </a:lnTo>
                  <a:lnTo>
                    <a:pt x="59" y="106"/>
                  </a:lnTo>
                  <a:lnTo>
                    <a:pt x="51" y="94"/>
                  </a:lnTo>
                  <a:lnTo>
                    <a:pt x="38" y="102"/>
                  </a:lnTo>
                  <a:lnTo>
                    <a:pt x="30" y="94"/>
                  </a:lnTo>
                  <a:lnTo>
                    <a:pt x="8" y="89"/>
                  </a:lnTo>
                  <a:lnTo>
                    <a:pt x="0" y="85"/>
                  </a:lnTo>
                  <a:lnTo>
                    <a:pt x="8" y="68"/>
                  </a:lnTo>
                  <a:lnTo>
                    <a:pt x="17" y="60"/>
                  </a:lnTo>
                  <a:lnTo>
                    <a:pt x="30" y="51"/>
                  </a:lnTo>
                  <a:lnTo>
                    <a:pt x="34" y="77"/>
                  </a:lnTo>
                  <a:lnTo>
                    <a:pt x="51" y="64"/>
                  </a:lnTo>
                  <a:lnTo>
                    <a:pt x="55" y="51"/>
                  </a:lnTo>
                  <a:lnTo>
                    <a:pt x="63" y="51"/>
                  </a:lnTo>
                  <a:lnTo>
                    <a:pt x="63" y="43"/>
                  </a:lnTo>
                  <a:lnTo>
                    <a:pt x="85" y="34"/>
                  </a:lnTo>
                  <a:lnTo>
                    <a:pt x="85" y="17"/>
                  </a:lnTo>
                  <a:lnTo>
                    <a:pt x="63" y="13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35"/>
            <p:cNvSpPr>
              <a:spLocks/>
            </p:cNvSpPr>
            <p:nvPr/>
          </p:nvSpPr>
          <p:spPr bwMode="auto">
            <a:xfrm>
              <a:off x="2710" y="2009"/>
              <a:ext cx="31" cy="42"/>
            </a:xfrm>
            <a:custGeom>
              <a:avLst/>
              <a:gdLst>
                <a:gd name="T0" fmla="*/ 0 w 47"/>
                <a:gd name="T1" fmla="*/ 6 h 59"/>
                <a:gd name="T2" fmla="*/ 3 w 47"/>
                <a:gd name="T3" fmla="*/ 0 h 59"/>
                <a:gd name="T4" fmla="*/ 6 w 47"/>
                <a:gd name="T5" fmla="*/ 2 h 59"/>
                <a:gd name="T6" fmla="*/ 18 w 47"/>
                <a:gd name="T7" fmla="*/ 2 h 59"/>
                <a:gd name="T8" fmla="*/ 16 w 47"/>
                <a:gd name="T9" fmla="*/ 17 h 59"/>
                <a:gd name="T10" fmla="*/ 20 w 47"/>
                <a:gd name="T11" fmla="*/ 28 h 59"/>
                <a:gd name="T12" fmla="*/ 13 w 47"/>
                <a:gd name="T13" fmla="*/ 30 h 59"/>
                <a:gd name="T14" fmla="*/ 9 w 47"/>
                <a:gd name="T15" fmla="*/ 13 h 59"/>
                <a:gd name="T16" fmla="*/ 0 w 47"/>
                <a:gd name="T17" fmla="*/ 13 h 59"/>
                <a:gd name="T18" fmla="*/ 0 w 47"/>
                <a:gd name="T19" fmla="*/ 6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59"/>
                <a:gd name="T32" fmla="*/ 47 w 47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59">
                  <a:moveTo>
                    <a:pt x="0" y="12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42" y="4"/>
                  </a:lnTo>
                  <a:lnTo>
                    <a:pt x="38" y="34"/>
                  </a:lnTo>
                  <a:lnTo>
                    <a:pt x="47" y="55"/>
                  </a:lnTo>
                  <a:lnTo>
                    <a:pt x="30" y="59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36"/>
            <p:cNvSpPr>
              <a:spLocks/>
            </p:cNvSpPr>
            <p:nvPr/>
          </p:nvSpPr>
          <p:spPr bwMode="auto">
            <a:xfrm>
              <a:off x="2765" y="1882"/>
              <a:ext cx="18" cy="29"/>
            </a:xfrm>
            <a:custGeom>
              <a:avLst/>
              <a:gdLst>
                <a:gd name="T0" fmla="*/ 8 w 29"/>
                <a:gd name="T1" fmla="*/ 20 h 42"/>
                <a:gd name="T2" fmla="*/ 4 w 29"/>
                <a:gd name="T3" fmla="*/ 10 h 42"/>
                <a:gd name="T4" fmla="*/ 0 w 29"/>
                <a:gd name="T5" fmla="*/ 0 h 42"/>
                <a:gd name="T6" fmla="*/ 11 w 29"/>
                <a:gd name="T7" fmla="*/ 4 h 42"/>
                <a:gd name="T8" fmla="*/ 11 w 29"/>
                <a:gd name="T9" fmla="*/ 12 h 42"/>
                <a:gd name="T10" fmla="*/ 8 w 29"/>
                <a:gd name="T11" fmla="*/ 2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42"/>
                <a:gd name="T20" fmla="*/ 29 w 2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42">
                  <a:moveTo>
                    <a:pt x="21" y="42"/>
                  </a:moveTo>
                  <a:lnTo>
                    <a:pt x="12" y="21"/>
                  </a:lnTo>
                  <a:lnTo>
                    <a:pt x="0" y="0"/>
                  </a:lnTo>
                  <a:lnTo>
                    <a:pt x="29" y="8"/>
                  </a:lnTo>
                  <a:lnTo>
                    <a:pt x="29" y="25"/>
                  </a:lnTo>
                  <a:lnTo>
                    <a:pt x="21" y="42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38"/>
            <p:cNvSpPr>
              <a:spLocks/>
            </p:cNvSpPr>
            <p:nvPr/>
          </p:nvSpPr>
          <p:spPr bwMode="auto">
            <a:xfrm>
              <a:off x="2840" y="2048"/>
              <a:ext cx="8" cy="5"/>
            </a:xfrm>
            <a:custGeom>
              <a:avLst/>
              <a:gdLst>
                <a:gd name="T0" fmla="*/ 0 w 13"/>
                <a:gd name="T1" fmla="*/ 2 h 8"/>
                <a:gd name="T2" fmla="*/ 5 w 13"/>
                <a:gd name="T3" fmla="*/ 0 h 8"/>
                <a:gd name="T4" fmla="*/ 4 w 13"/>
                <a:gd name="T5" fmla="*/ 3 h 8"/>
                <a:gd name="T6" fmla="*/ 0 w 13"/>
                <a:gd name="T7" fmla="*/ 2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8"/>
                <a:gd name="T14" fmla="*/ 13 w 13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8">
                  <a:moveTo>
                    <a:pt x="0" y="4"/>
                  </a:moveTo>
                  <a:lnTo>
                    <a:pt x="13" y="0"/>
                  </a:lnTo>
                  <a:lnTo>
                    <a:pt x="9" y="8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39"/>
            <p:cNvSpPr>
              <a:spLocks/>
            </p:cNvSpPr>
            <p:nvPr/>
          </p:nvSpPr>
          <p:spPr bwMode="auto">
            <a:xfrm>
              <a:off x="2832" y="1755"/>
              <a:ext cx="43" cy="82"/>
            </a:xfrm>
            <a:custGeom>
              <a:avLst/>
              <a:gdLst>
                <a:gd name="T0" fmla="*/ 12 w 67"/>
                <a:gd name="T1" fmla="*/ 9 h 114"/>
                <a:gd name="T2" fmla="*/ 12 w 67"/>
                <a:gd name="T3" fmla="*/ 0 h 114"/>
                <a:gd name="T4" fmla="*/ 14 w 67"/>
                <a:gd name="T5" fmla="*/ 0 h 114"/>
                <a:gd name="T6" fmla="*/ 15 w 67"/>
                <a:gd name="T7" fmla="*/ 2 h 114"/>
                <a:gd name="T8" fmla="*/ 24 w 67"/>
                <a:gd name="T9" fmla="*/ 4 h 114"/>
                <a:gd name="T10" fmla="*/ 26 w 67"/>
                <a:gd name="T11" fmla="*/ 6 h 114"/>
                <a:gd name="T12" fmla="*/ 26 w 67"/>
                <a:gd name="T13" fmla="*/ 15 h 114"/>
                <a:gd name="T14" fmla="*/ 28 w 67"/>
                <a:gd name="T15" fmla="*/ 44 h 114"/>
                <a:gd name="T16" fmla="*/ 15 w 67"/>
                <a:gd name="T17" fmla="*/ 59 h 114"/>
                <a:gd name="T18" fmla="*/ 3 w 67"/>
                <a:gd name="T19" fmla="*/ 53 h 114"/>
                <a:gd name="T20" fmla="*/ 3 w 67"/>
                <a:gd name="T21" fmla="*/ 40 h 114"/>
                <a:gd name="T22" fmla="*/ 0 w 67"/>
                <a:gd name="T23" fmla="*/ 32 h 114"/>
                <a:gd name="T24" fmla="*/ 12 w 67"/>
                <a:gd name="T25" fmla="*/ 17 h 114"/>
                <a:gd name="T26" fmla="*/ 12 w 67"/>
                <a:gd name="T27" fmla="*/ 9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114"/>
                <a:gd name="T44" fmla="*/ 67 w 67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114">
                  <a:moveTo>
                    <a:pt x="29" y="17"/>
                  </a:moveTo>
                  <a:lnTo>
                    <a:pt x="29" y="0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59" y="8"/>
                  </a:lnTo>
                  <a:lnTo>
                    <a:pt x="63" y="12"/>
                  </a:lnTo>
                  <a:lnTo>
                    <a:pt x="63" y="29"/>
                  </a:lnTo>
                  <a:lnTo>
                    <a:pt x="67" y="85"/>
                  </a:lnTo>
                  <a:lnTo>
                    <a:pt x="38" y="114"/>
                  </a:lnTo>
                  <a:lnTo>
                    <a:pt x="8" y="101"/>
                  </a:lnTo>
                  <a:lnTo>
                    <a:pt x="8" y="76"/>
                  </a:lnTo>
                  <a:lnTo>
                    <a:pt x="0" y="63"/>
                  </a:lnTo>
                  <a:lnTo>
                    <a:pt x="29" y="34"/>
                  </a:lnTo>
                  <a:lnTo>
                    <a:pt x="29" y="17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40"/>
            <p:cNvSpPr>
              <a:spLocks/>
            </p:cNvSpPr>
            <p:nvPr/>
          </p:nvSpPr>
          <p:spPr bwMode="auto">
            <a:xfrm>
              <a:off x="2865" y="1722"/>
              <a:ext cx="21" cy="28"/>
            </a:xfrm>
            <a:custGeom>
              <a:avLst/>
              <a:gdLst>
                <a:gd name="T0" fmla="*/ 0 w 34"/>
                <a:gd name="T1" fmla="*/ 7 h 38"/>
                <a:gd name="T2" fmla="*/ 2 w 34"/>
                <a:gd name="T3" fmla="*/ 0 h 38"/>
                <a:gd name="T4" fmla="*/ 9 w 34"/>
                <a:gd name="T5" fmla="*/ 2 h 38"/>
                <a:gd name="T6" fmla="*/ 13 w 34"/>
                <a:gd name="T7" fmla="*/ 7 h 38"/>
                <a:gd name="T8" fmla="*/ 12 w 34"/>
                <a:gd name="T9" fmla="*/ 16 h 38"/>
                <a:gd name="T10" fmla="*/ 5 w 34"/>
                <a:gd name="T11" fmla="*/ 21 h 38"/>
                <a:gd name="T12" fmla="*/ 4 w 34"/>
                <a:gd name="T13" fmla="*/ 11 h 38"/>
                <a:gd name="T14" fmla="*/ 0 w 34"/>
                <a:gd name="T15" fmla="*/ 7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38"/>
                <a:gd name="T26" fmla="*/ 34 w 34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38">
                  <a:moveTo>
                    <a:pt x="0" y="13"/>
                  </a:moveTo>
                  <a:lnTo>
                    <a:pt x="5" y="0"/>
                  </a:lnTo>
                  <a:lnTo>
                    <a:pt x="22" y="4"/>
                  </a:lnTo>
                  <a:lnTo>
                    <a:pt x="34" y="13"/>
                  </a:lnTo>
                  <a:lnTo>
                    <a:pt x="30" y="30"/>
                  </a:lnTo>
                  <a:lnTo>
                    <a:pt x="13" y="38"/>
                  </a:lnTo>
                  <a:lnTo>
                    <a:pt x="9" y="21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41"/>
            <p:cNvSpPr>
              <a:spLocks/>
            </p:cNvSpPr>
            <p:nvPr/>
          </p:nvSpPr>
          <p:spPr bwMode="auto">
            <a:xfrm>
              <a:off x="2905" y="1722"/>
              <a:ext cx="11" cy="28"/>
            </a:xfrm>
            <a:custGeom>
              <a:avLst/>
              <a:gdLst>
                <a:gd name="T0" fmla="*/ 0 w 17"/>
                <a:gd name="T1" fmla="*/ 21 h 38"/>
                <a:gd name="T2" fmla="*/ 0 w 17"/>
                <a:gd name="T3" fmla="*/ 11 h 38"/>
                <a:gd name="T4" fmla="*/ 2 w 17"/>
                <a:gd name="T5" fmla="*/ 0 h 38"/>
                <a:gd name="T6" fmla="*/ 7 w 17"/>
                <a:gd name="T7" fmla="*/ 7 h 38"/>
                <a:gd name="T8" fmla="*/ 7 w 17"/>
                <a:gd name="T9" fmla="*/ 14 h 38"/>
                <a:gd name="T10" fmla="*/ 0 w 17"/>
                <a:gd name="T11" fmla="*/ 2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8"/>
                <a:gd name="T20" fmla="*/ 17 w 17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8">
                  <a:moveTo>
                    <a:pt x="0" y="38"/>
                  </a:moveTo>
                  <a:lnTo>
                    <a:pt x="0" y="21"/>
                  </a:lnTo>
                  <a:lnTo>
                    <a:pt x="4" y="0"/>
                  </a:lnTo>
                  <a:lnTo>
                    <a:pt x="17" y="13"/>
                  </a:lnTo>
                  <a:lnTo>
                    <a:pt x="17" y="26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42"/>
            <p:cNvSpPr>
              <a:spLocks/>
            </p:cNvSpPr>
            <p:nvPr/>
          </p:nvSpPr>
          <p:spPr bwMode="auto">
            <a:xfrm>
              <a:off x="2819" y="1758"/>
              <a:ext cx="13" cy="22"/>
            </a:xfrm>
            <a:custGeom>
              <a:avLst/>
              <a:gdLst>
                <a:gd name="T0" fmla="*/ 8 w 22"/>
                <a:gd name="T1" fmla="*/ 2 h 30"/>
                <a:gd name="T2" fmla="*/ 5 w 22"/>
                <a:gd name="T3" fmla="*/ 0 h 30"/>
                <a:gd name="T4" fmla="*/ 2 w 22"/>
                <a:gd name="T5" fmla="*/ 2 h 30"/>
                <a:gd name="T6" fmla="*/ 2 w 22"/>
                <a:gd name="T7" fmla="*/ 9 h 30"/>
                <a:gd name="T8" fmla="*/ 0 w 22"/>
                <a:gd name="T9" fmla="*/ 16 h 30"/>
                <a:gd name="T10" fmla="*/ 5 w 22"/>
                <a:gd name="T11" fmla="*/ 13 h 30"/>
                <a:gd name="T12" fmla="*/ 8 w 22"/>
                <a:gd name="T13" fmla="*/ 4 h 30"/>
                <a:gd name="T14" fmla="*/ 8 w 22"/>
                <a:gd name="T15" fmla="*/ 2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30"/>
                <a:gd name="T26" fmla="*/ 22 w 22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30">
                  <a:moveTo>
                    <a:pt x="22" y="4"/>
                  </a:moveTo>
                  <a:lnTo>
                    <a:pt x="13" y="0"/>
                  </a:lnTo>
                  <a:lnTo>
                    <a:pt x="5" y="4"/>
                  </a:lnTo>
                  <a:lnTo>
                    <a:pt x="5" y="17"/>
                  </a:lnTo>
                  <a:lnTo>
                    <a:pt x="0" y="30"/>
                  </a:lnTo>
                  <a:lnTo>
                    <a:pt x="13" y="25"/>
                  </a:lnTo>
                  <a:lnTo>
                    <a:pt x="22" y="8"/>
                  </a:lnTo>
                  <a:lnTo>
                    <a:pt x="22" y="4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43"/>
            <p:cNvSpPr>
              <a:spLocks/>
            </p:cNvSpPr>
            <p:nvPr/>
          </p:nvSpPr>
          <p:spPr bwMode="auto">
            <a:xfrm>
              <a:off x="2968" y="1737"/>
              <a:ext cx="106" cy="206"/>
            </a:xfrm>
            <a:custGeom>
              <a:avLst/>
              <a:gdLst>
                <a:gd name="T0" fmla="*/ 68 w 166"/>
                <a:gd name="T1" fmla="*/ 6 h 289"/>
                <a:gd name="T2" fmla="*/ 66 w 166"/>
                <a:gd name="T3" fmla="*/ 0 h 289"/>
                <a:gd name="T4" fmla="*/ 61 w 166"/>
                <a:gd name="T5" fmla="*/ 0 h 289"/>
                <a:gd name="T6" fmla="*/ 61 w 166"/>
                <a:gd name="T7" fmla="*/ 14 h 289"/>
                <a:gd name="T8" fmla="*/ 45 w 166"/>
                <a:gd name="T9" fmla="*/ 14 h 289"/>
                <a:gd name="T10" fmla="*/ 31 w 166"/>
                <a:gd name="T11" fmla="*/ 11 h 289"/>
                <a:gd name="T12" fmla="*/ 16 w 166"/>
                <a:gd name="T13" fmla="*/ 9 h 289"/>
                <a:gd name="T14" fmla="*/ 16 w 166"/>
                <a:gd name="T15" fmla="*/ 14 h 289"/>
                <a:gd name="T16" fmla="*/ 30 w 166"/>
                <a:gd name="T17" fmla="*/ 15 h 289"/>
                <a:gd name="T18" fmla="*/ 30 w 166"/>
                <a:gd name="T19" fmla="*/ 24 h 289"/>
                <a:gd name="T20" fmla="*/ 11 w 166"/>
                <a:gd name="T21" fmla="*/ 50 h 289"/>
                <a:gd name="T22" fmla="*/ 5 w 166"/>
                <a:gd name="T23" fmla="*/ 56 h 289"/>
                <a:gd name="T24" fmla="*/ 5 w 166"/>
                <a:gd name="T25" fmla="*/ 84 h 289"/>
                <a:gd name="T26" fmla="*/ 17 w 166"/>
                <a:gd name="T27" fmla="*/ 110 h 289"/>
                <a:gd name="T28" fmla="*/ 27 w 166"/>
                <a:gd name="T29" fmla="*/ 110 h 289"/>
                <a:gd name="T30" fmla="*/ 36 w 166"/>
                <a:gd name="T31" fmla="*/ 116 h 289"/>
                <a:gd name="T32" fmla="*/ 36 w 166"/>
                <a:gd name="T33" fmla="*/ 127 h 289"/>
                <a:gd name="T34" fmla="*/ 19 w 166"/>
                <a:gd name="T35" fmla="*/ 125 h 289"/>
                <a:gd name="T36" fmla="*/ 9 w 166"/>
                <a:gd name="T37" fmla="*/ 125 h 289"/>
                <a:gd name="T38" fmla="*/ 0 w 166"/>
                <a:gd name="T39" fmla="*/ 132 h 289"/>
                <a:gd name="T40" fmla="*/ 16 w 166"/>
                <a:gd name="T41" fmla="*/ 147 h 289"/>
                <a:gd name="T42" fmla="*/ 68 w 166"/>
                <a:gd name="T43" fmla="*/ 147 h 289"/>
                <a:gd name="T44" fmla="*/ 68 w 166"/>
                <a:gd name="T45" fmla="*/ 6 h 28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289"/>
                <a:gd name="T71" fmla="*/ 166 w 166"/>
                <a:gd name="T72" fmla="*/ 289 h 28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289">
                  <a:moveTo>
                    <a:pt x="166" y="13"/>
                  </a:moveTo>
                  <a:lnTo>
                    <a:pt x="161" y="0"/>
                  </a:lnTo>
                  <a:lnTo>
                    <a:pt x="149" y="0"/>
                  </a:lnTo>
                  <a:lnTo>
                    <a:pt x="149" y="26"/>
                  </a:lnTo>
                  <a:lnTo>
                    <a:pt x="111" y="26"/>
                  </a:lnTo>
                  <a:lnTo>
                    <a:pt x="77" y="22"/>
                  </a:lnTo>
                  <a:lnTo>
                    <a:pt x="39" y="17"/>
                  </a:lnTo>
                  <a:lnTo>
                    <a:pt x="39" y="26"/>
                  </a:lnTo>
                  <a:lnTo>
                    <a:pt x="73" y="30"/>
                  </a:lnTo>
                  <a:lnTo>
                    <a:pt x="73" y="47"/>
                  </a:lnTo>
                  <a:lnTo>
                    <a:pt x="26" y="98"/>
                  </a:lnTo>
                  <a:lnTo>
                    <a:pt x="13" y="111"/>
                  </a:lnTo>
                  <a:lnTo>
                    <a:pt x="13" y="166"/>
                  </a:lnTo>
                  <a:lnTo>
                    <a:pt x="43" y="216"/>
                  </a:lnTo>
                  <a:lnTo>
                    <a:pt x="68" y="216"/>
                  </a:lnTo>
                  <a:lnTo>
                    <a:pt x="89" y="229"/>
                  </a:lnTo>
                  <a:lnTo>
                    <a:pt x="89" y="250"/>
                  </a:lnTo>
                  <a:lnTo>
                    <a:pt x="47" y="246"/>
                  </a:lnTo>
                  <a:lnTo>
                    <a:pt x="22" y="246"/>
                  </a:lnTo>
                  <a:lnTo>
                    <a:pt x="0" y="259"/>
                  </a:lnTo>
                  <a:lnTo>
                    <a:pt x="39" y="289"/>
                  </a:lnTo>
                  <a:lnTo>
                    <a:pt x="166" y="289"/>
                  </a:lnTo>
                  <a:lnTo>
                    <a:pt x="166" y="13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44"/>
            <p:cNvSpPr>
              <a:spLocks/>
            </p:cNvSpPr>
            <p:nvPr/>
          </p:nvSpPr>
          <p:spPr bwMode="auto">
            <a:xfrm>
              <a:off x="2895" y="1914"/>
              <a:ext cx="182" cy="113"/>
            </a:xfrm>
            <a:custGeom>
              <a:avLst/>
              <a:gdLst>
                <a:gd name="T0" fmla="*/ 63 w 284"/>
                <a:gd name="T1" fmla="*/ 20 h 157"/>
                <a:gd name="T2" fmla="*/ 47 w 284"/>
                <a:gd name="T3" fmla="*/ 4 h 157"/>
                <a:gd name="T4" fmla="*/ 40 w 284"/>
                <a:gd name="T5" fmla="*/ 0 h 157"/>
                <a:gd name="T6" fmla="*/ 33 w 284"/>
                <a:gd name="T7" fmla="*/ 4 h 157"/>
                <a:gd name="T8" fmla="*/ 26 w 284"/>
                <a:gd name="T9" fmla="*/ 14 h 157"/>
                <a:gd name="T10" fmla="*/ 21 w 284"/>
                <a:gd name="T11" fmla="*/ 24 h 157"/>
                <a:gd name="T12" fmla="*/ 15 w 284"/>
                <a:gd name="T13" fmla="*/ 24 h 157"/>
                <a:gd name="T14" fmla="*/ 7 w 284"/>
                <a:gd name="T15" fmla="*/ 35 h 157"/>
                <a:gd name="T16" fmla="*/ 0 w 284"/>
                <a:gd name="T17" fmla="*/ 49 h 157"/>
                <a:gd name="T18" fmla="*/ 0 w 284"/>
                <a:gd name="T19" fmla="*/ 55 h 157"/>
                <a:gd name="T20" fmla="*/ 29 w 284"/>
                <a:gd name="T21" fmla="*/ 55 h 157"/>
                <a:gd name="T22" fmla="*/ 29 w 284"/>
                <a:gd name="T23" fmla="*/ 81 h 157"/>
                <a:gd name="T24" fmla="*/ 115 w 284"/>
                <a:gd name="T25" fmla="*/ 81 h 157"/>
                <a:gd name="T26" fmla="*/ 117 w 284"/>
                <a:gd name="T27" fmla="*/ 53 h 157"/>
                <a:gd name="T28" fmla="*/ 115 w 284"/>
                <a:gd name="T29" fmla="*/ 20 h 157"/>
                <a:gd name="T30" fmla="*/ 63 w 284"/>
                <a:gd name="T31" fmla="*/ 20 h 1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4"/>
                <a:gd name="T49" fmla="*/ 0 h 157"/>
                <a:gd name="T50" fmla="*/ 284 w 284"/>
                <a:gd name="T51" fmla="*/ 157 h 1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4" h="157">
                  <a:moveTo>
                    <a:pt x="153" y="39"/>
                  </a:moveTo>
                  <a:lnTo>
                    <a:pt x="114" y="9"/>
                  </a:lnTo>
                  <a:lnTo>
                    <a:pt x="98" y="0"/>
                  </a:lnTo>
                  <a:lnTo>
                    <a:pt x="81" y="9"/>
                  </a:lnTo>
                  <a:lnTo>
                    <a:pt x="64" y="26"/>
                  </a:lnTo>
                  <a:lnTo>
                    <a:pt x="51" y="47"/>
                  </a:lnTo>
                  <a:lnTo>
                    <a:pt x="38" y="47"/>
                  </a:lnTo>
                  <a:lnTo>
                    <a:pt x="17" y="68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72" y="106"/>
                  </a:lnTo>
                  <a:lnTo>
                    <a:pt x="72" y="157"/>
                  </a:lnTo>
                  <a:lnTo>
                    <a:pt x="280" y="157"/>
                  </a:lnTo>
                  <a:lnTo>
                    <a:pt x="284" y="102"/>
                  </a:lnTo>
                  <a:lnTo>
                    <a:pt x="280" y="39"/>
                  </a:lnTo>
                  <a:lnTo>
                    <a:pt x="153" y="39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45"/>
            <p:cNvSpPr>
              <a:spLocks/>
            </p:cNvSpPr>
            <p:nvPr/>
          </p:nvSpPr>
          <p:spPr bwMode="auto">
            <a:xfrm>
              <a:off x="3074" y="1746"/>
              <a:ext cx="137" cy="242"/>
            </a:xfrm>
            <a:custGeom>
              <a:avLst/>
              <a:gdLst>
                <a:gd name="T0" fmla="*/ 0 w 212"/>
                <a:gd name="T1" fmla="*/ 0 h 339"/>
                <a:gd name="T2" fmla="*/ 0 w 212"/>
                <a:gd name="T3" fmla="*/ 141 h 339"/>
                <a:gd name="T4" fmla="*/ 2 w 212"/>
                <a:gd name="T5" fmla="*/ 173 h 339"/>
                <a:gd name="T6" fmla="*/ 89 w 212"/>
                <a:gd name="T7" fmla="*/ 173 h 339"/>
                <a:gd name="T8" fmla="*/ 89 w 212"/>
                <a:gd name="T9" fmla="*/ 44 h 339"/>
                <a:gd name="T10" fmla="*/ 79 w 212"/>
                <a:gd name="T11" fmla="*/ 39 h 339"/>
                <a:gd name="T12" fmla="*/ 67 w 212"/>
                <a:gd name="T13" fmla="*/ 30 h 339"/>
                <a:gd name="T14" fmla="*/ 56 w 212"/>
                <a:gd name="T15" fmla="*/ 28 h 339"/>
                <a:gd name="T16" fmla="*/ 51 w 212"/>
                <a:gd name="T17" fmla="*/ 28 h 339"/>
                <a:gd name="T18" fmla="*/ 48 w 212"/>
                <a:gd name="T19" fmla="*/ 24 h 339"/>
                <a:gd name="T20" fmla="*/ 46 w 212"/>
                <a:gd name="T21" fmla="*/ 24 h 339"/>
                <a:gd name="T22" fmla="*/ 46 w 212"/>
                <a:gd name="T23" fmla="*/ 33 h 339"/>
                <a:gd name="T24" fmla="*/ 39 w 212"/>
                <a:gd name="T25" fmla="*/ 26 h 339"/>
                <a:gd name="T26" fmla="*/ 30 w 212"/>
                <a:gd name="T27" fmla="*/ 17 h 339"/>
                <a:gd name="T28" fmla="*/ 21 w 212"/>
                <a:gd name="T29" fmla="*/ 9 h 339"/>
                <a:gd name="T30" fmla="*/ 9 w 212"/>
                <a:gd name="T31" fmla="*/ 2 h 339"/>
                <a:gd name="T32" fmla="*/ 0 w 212"/>
                <a:gd name="T33" fmla="*/ 0 h 3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339"/>
                <a:gd name="T53" fmla="*/ 212 w 212"/>
                <a:gd name="T54" fmla="*/ 339 h 3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339">
                  <a:moveTo>
                    <a:pt x="0" y="0"/>
                  </a:moveTo>
                  <a:lnTo>
                    <a:pt x="0" y="276"/>
                  </a:lnTo>
                  <a:lnTo>
                    <a:pt x="4" y="339"/>
                  </a:lnTo>
                  <a:lnTo>
                    <a:pt x="212" y="339"/>
                  </a:lnTo>
                  <a:lnTo>
                    <a:pt x="212" y="85"/>
                  </a:lnTo>
                  <a:lnTo>
                    <a:pt x="190" y="76"/>
                  </a:lnTo>
                  <a:lnTo>
                    <a:pt x="161" y="59"/>
                  </a:lnTo>
                  <a:lnTo>
                    <a:pt x="135" y="55"/>
                  </a:lnTo>
                  <a:lnTo>
                    <a:pt x="123" y="55"/>
                  </a:lnTo>
                  <a:lnTo>
                    <a:pt x="114" y="47"/>
                  </a:lnTo>
                  <a:lnTo>
                    <a:pt x="110" y="47"/>
                  </a:lnTo>
                  <a:lnTo>
                    <a:pt x="110" y="64"/>
                  </a:lnTo>
                  <a:lnTo>
                    <a:pt x="93" y="51"/>
                  </a:lnTo>
                  <a:lnTo>
                    <a:pt x="72" y="34"/>
                  </a:lnTo>
                  <a:lnTo>
                    <a:pt x="51" y="17"/>
                  </a:lnTo>
                  <a:lnTo>
                    <a:pt x="21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46"/>
            <p:cNvSpPr>
              <a:spLocks/>
            </p:cNvSpPr>
            <p:nvPr/>
          </p:nvSpPr>
          <p:spPr bwMode="auto">
            <a:xfrm>
              <a:off x="3211" y="1807"/>
              <a:ext cx="236" cy="181"/>
            </a:xfrm>
            <a:custGeom>
              <a:avLst/>
              <a:gdLst>
                <a:gd name="T0" fmla="*/ 0 w 368"/>
                <a:gd name="T1" fmla="*/ 0 h 254"/>
                <a:gd name="T2" fmla="*/ 0 w 368"/>
                <a:gd name="T3" fmla="*/ 129 h 254"/>
                <a:gd name="T4" fmla="*/ 151 w 368"/>
                <a:gd name="T5" fmla="*/ 129 h 254"/>
                <a:gd name="T6" fmla="*/ 146 w 368"/>
                <a:gd name="T7" fmla="*/ 118 h 254"/>
                <a:gd name="T8" fmla="*/ 144 w 368"/>
                <a:gd name="T9" fmla="*/ 108 h 254"/>
                <a:gd name="T10" fmla="*/ 144 w 368"/>
                <a:gd name="T11" fmla="*/ 99 h 254"/>
                <a:gd name="T12" fmla="*/ 149 w 368"/>
                <a:gd name="T13" fmla="*/ 97 h 254"/>
                <a:gd name="T14" fmla="*/ 144 w 368"/>
                <a:gd name="T15" fmla="*/ 93 h 254"/>
                <a:gd name="T16" fmla="*/ 134 w 368"/>
                <a:gd name="T17" fmla="*/ 86 h 254"/>
                <a:gd name="T18" fmla="*/ 136 w 368"/>
                <a:gd name="T19" fmla="*/ 80 h 254"/>
                <a:gd name="T20" fmla="*/ 130 w 368"/>
                <a:gd name="T21" fmla="*/ 77 h 254"/>
                <a:gd name="T22" fmla="*/ 126 w 368"/>
                <a:gd name="T23" fmla="*/ 80 h 254"/>
                <a:gd name="T24" fmla="*/ 122 w 368"/>
                <a:gd name="T25" fmla="*/ 86 h 254"/>
                <a:gd name="T26" fmla="*/ 119 w 368"/>
                <a:gd name="T27" fmla="*/ 82 h 254"/>
                <a:gd name="T28" fmla="*/ 96 w 368"/>
                <a:gd name="T29" fmla="*/ 71 h 254"/>
                <a:gd name="T30" fmla="*/ 89 w 368"/>
                <a:gd name="T31" fmla="*/ 60 h 254"/>
                <a:gd name="T32" fmla="*/ 78 w 368"/>
                <a:gd name="T33" fmla="*/ 66 h 254"/>
                <a:gd name="T34" fmla="*/ 52 w 368"/>
                <a:gd name="T35" fmla="*/ 41 h 254"/>
                <a:gd name="T36" fmla="*/ 44 w 368"/>
                <a:gd name="T37" fmla="*/ 43 h 254"/>
                <a:gd name="T38" fmla="*/ 30 w 368"/>
                <a:gd name="T39" fmla="*/ 41 h 254"/>
                <a:gd name="T40" fmla="*/ 26 w 368"/>
                <a:gd name="T41" fmla="*/ 45 h 254"/>
                <a:gd name="T42" fmla="*/ 19 w 368"/>
                <a:gd name="T43" fmla="*/ 41 h 254"/>
                <a:gd name="T44" fmla="*/ 21 w 368"/>
                <a:gd name="T45" fmla="*/ 26 h 254"/>
                <a:gd name="T46" fmla="*/ 15 w 368"/>
                <a:gd name="T47" fmla="*/ 11 h 254"/>
                <a:gd name="T48" fmla="*/ 7 w 368"/>
                <a:gd name="T49" fmla="*/ 2 h 254"/>
                <a:gd name="T50" fmla="*/ 0 w 368"/>
                <a:gd name="T51" fmla="*/ 0 h 2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8"/>
                <a:gd name="T79" fmla="*/ 0 h 254"/>
                <a:gd name="T80" fmla="*/ 368 w 368"/>
                <a:gd name="T81" fmla="*/ 254 h 2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8" h="254">
                  <a:moveTo>
                    <a:pt x="0" y="0"/>
                  </a:moveTo>
                  <a:lnTo>
                    <a:pt x="0" y="254"/>
                  </a:lnTo>
                  <a:lnTo>
                    <a:pt x="368" y="254"/>
                  </a:lnTo>
                  <a:lnTo>
                    <a:pt x="355" y="233"/>
                  </a:lnTo>
                  <a:lnTo>
                    <a:pt x="351" y="212"/>
                  </a:lnTo>
                  <a:lnTo>
                    <a:pt x="351" y="195"/>
                  </a:lnTo>
                  <a:lnTo>
                    <a:pt x="364" y="191"/>
                  </a:lnTo>
                  <a:lnTo>
                    <a:pt x="351" y="182"/>
                  </a:lnTo>
                  <a:lnTo>
                    <a:pt x="326" y="169"/>
                  </a:lnTo>
                  <a:lnTo>
                    <a:pt x="330" y="157"/>
                  </a:lnTo>
                  <a:lnTo>
                    <a:pt x="317" y="152"/>
                  </a:lnTo>
                  <a:lnTo>
                    <a:pt x="305" y="157"/>
                  </a:lnTo>
                  <a:lnTo>
                    <a:pt x="296" y="169"/>
                  </a:lnTo>
                  <a:lnTo>
                    <a:pt x="288" y="161"/>
                  </a:lnTo>
                  <a:lnTo>
                    <a:pt x="233" y="140"/>
                  </a:lnTo>
                  <a:lnTo>
                    <a:pt x="216" y="118"/>
                  </a:lnTo>
                  <a:lnTo>
                    <a:pt x="190" y="131"/>
                  </a:lnTo>
                  <a:lnTo>
                    <a:pt x="127" y="80"/>
                  </a:lnTo>
                  <a:lnTo>
                    <a:pt x="106" y="85"/>
                  </a:lnTo>
                  <a:lnTo>
                    <a:pt x="72" y="80"/>
                  </a:lnTo>
                  <a:lnTo>
                    <a:pt x="63" y="89"/>
                  </a:lnTo>
                  <a:lnTo>
                    <a:pt x="46" y="80"/>
                  </a:lnTo>
                  <a:lnTo>
                    <a:pt x="50" y="51"/>
                  </a:lnTo>
                  <a:lnTo>
                    <a:pt x="38" y="21"/>
                  </a:lnTo>
                  <a:lnTo>
                    <a:pt x="17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47"/>
            <p:cNvSpPr>
              <a:spLocks/>
            </p:cNvSpPr>
            <p:nvPr/>
          </p:nvSpPr>
          <p:spPr bwMode="auto">
            <a:xfrm>
              <a:off x="2699" y="1990"/>
              <a:ext cx="158" cy="175"/>
            </a:xfrm>
            <a:custGeom>
              <a:avLst/>
              <a:gdLst>
                <a:gd name="T0" fmla="*/ 0 w 246"/>
                <a:gd name="T1" fmla="*/ 124 h 246"/>
                <a:gd name="T2" fmla="*/ 82 w 246"/>
                <a:gd name="T3" fmla="*/ 124 h 246"/>
                <a:gd name="T4" fmla="*/ 80 w 246"/>
                <a:gd name="T5" fmla="*/ 118 h 246"/>
                <a:gd name="T6" fmla="*/ 82 w 246"/>
                <a:gd name="T7" fmla="*/ 101 h 246"/>
                <a:gd name="T8" fmla="*/ 83 w 246"/>
                <a:gd name="T9" fmla="*/ 90 h 246"/>
                <a:gd name="T10" fmla="*/ 89 w 246"/>
                <a:gd name="T11" fmla="*/ 90 h 246"/>
                <a:gd name="T12" fmla="*/ 87 w 246"/>
                <a:gd name="T13" fmla="*/ 69 h 246"/>
                <a:gd name="T14" fmla="*/ 86 w 246"/>
                <a:gd name="T15" fmla="*/ 64 h 246"/>
                <a:gd name="T16" fmla="*/ 82 w 246"/>
                <a:gd name="T17" fmla="*/ 69 h 246"/>
                <a:gd name="T18" fmla="*/ 91 w 246"/>
                <a:gd name="T19" fmla="*/ 43 h 246"/>
                <a:gd name="T20" fmla="*/ 86 w 246"/>
                <a:gd name="T21" fmla="*/ 26 h 246"/>
                <a:gd name="T22" fmla="*/ 86 w 246"/>
                <a:gd name="T23" fmla="*/ 17 h 246"/>
                <a:gd name="T24" fmla="*/ 89 w 246"/>
                <a:gd name="T25" fmla="*/ 15 h 246"/>
                <a:gd name="T26" fmla="*/ 93 w 246"/>
                <a:gd name="T27" fmla="*/ 17 h 246"/>
                <a:gd name="T28" fmla="*/ 98 w 246"/>
                <a:gd name="T29" fmla="*/ 17 h 246"/>
                <a:gd name="T30" fmla="*/ 98 w 246"/>
                <a:gd name="T31" fmla="*/ 13 h 246"/>
                <a:gd name="T32" fmla="*/ 101 w 246"/>
                <a:gd name="T33" fmla="*/ 4 h 246"/>
                <a:gd name="T34" fmla="*/ 100 w 246"/>
                <a:gd name="T35" fmla="*/ 0 h 246"/>
                <a:gd name="T36" fmla="*/ 96 w 246"/>
                <a:gd name="T37" fmla="*/ 3 h 246"/>
                <a:gd name="T38" fmla="*/ 94 w 246"/>
                <a:gd name="T39" fmla="*/ 9 h 246"/>
                <a:gd name="T40" fmla="*/ 86 w 246"/>
                <a:gd name="T41" fmla="*/ 9 h 246"/>
                <a:gd name="T42" fmla="*/ 75 w 246"/>
                <a:gd name="T43" fmla="*/ 36 h 246"/>
                <a:gd name="T44" fmla="*/ 61 w 246"/>
                <a:gd name="T45" fmla="*/ 45 h 246"/>
                <a:gd name="T46" fmla="*/ 61 w 246"/>
                <a:gd name="T47" fmla="*/ 56 h 246"/>
                <a:gd name="T48" fmla="*/ 56 w 246"/>
                <a:gd name="T49" fmla="*/ 63 h 246"/>
                <a:gd name="T50" fmla="*/ 53 w 246"/>
                <a:gd name="T51" fmla="*/ 73 h 246"/>
                <a:gd name="T52" fmla="*/ 46 w 246"/>
                <a:gd name="T53" fmla="*/ 78 h 246"/>
                <a:gd name="T54" fmla="*/ 28 w 246"/>
                <a:gd name="T55" fmla="*/ 67 h 246"/>
                <a:gd name="T56" fmla="*/ 28 w 246"/>
                <a:gd name="T57" fmla="*/ 78 h 246"/>
                <a:gd name="T58" fmla="*/ 21 w 246"/>
                <a:gd name="T59" fmla="*/ 78 h 246"/>
                <a:gd name="T60" fmla="*/ 24 w 246"/>
                <a:gd name="T61" fmla="*/ 88 h 246"/>
                <a:gd name="T62" fmla="*/ 22 w 246"/>
                <a:gd name="T63" fmla="*/ 92 h 246"/>
                <a:gd name="T64" fmla="*/ 15 w 246"/>
                <a:gd name="T65" fmla="*/ 92 h 246"/>
                <a:gd name="T66" fmla="*/ 12 w 246"/>
                <a:gd name="T67" fmla="*/ 90 h 246"/>
                <a:gd name="T68" fmla="*/ 8 w 246"/>
                <a:gd name="T69" fmla="*/ 86 h 246"/>
                <a:gd name="T70" fmla="*/ 7 w 246"/>
                <a:gd name="T71" fmla="*/ 101 h 246"/>
                <a:gd name="T72" fmla="*/ 0 w 246"/>
                <a:gd name="T73" fmla="*/ 124 h 2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6"/>
                <a:gd name="T112" fmla="*/ 0 h 246"/>
                <a:gd name="T113" fmla="*/ 246 w 246"/>
                <a:gd name="T114" fmla="*/ 246 h 2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6" h="246">
                  <a:moveTo>
                    <a:pt x="0" y="246"/>
                  </a:moveTo>
                  <a:lnTo>
                    <a:pt x="199" y="246"/>
                  </a:lnTo>
                  <a:lnTo>
                    <a:pt x="195" y="233"/>
                  </a:lnTo>
                  <a:lnTo>
                    <a:pt x="199" y="200"/>
                  </a:lnTo>
                  <a:lnTo>
                    <a:pt x="203" y="178"/>
                  </a:lnTo>
                  <a:lnTo>
                    <a:pt x="216" y="178"/>
                  </a:lnTo>
                  <a:lnTo>
                    <a:pt x="212" y="136"/>
                  </a:lnTo>
                  <a:lnTo>
                    <a:pt x="208" y="127"/>
                  </a:lnTo>
                  <a:lnTo>
                    <a:pt x="199" y="136"/>
                  </a:lnTo>
                  <a:lnTo>
                    <a:pt x="220" y="85"/>
                  </a:lnTo>
                  <a:lnTo>
                    <a:pt x="208" y="51"/>
                  </a:lnTo>
                  <a:lnTo>
                    <a:pt x="208" y="34"/>
                  </a:lnTo>
                  <a:lnTo>
                    <a:pt x="216" y="30"/>
                  </a:lnTo>
                  <a:lnTo>
                    <a:pt x="225" y="34"/>
                  </a:lnTo>
                  <a:lnTo>
                    <a:pt x="237" y="34"/>
                  </a:lnTo>
                  <a:lnTo>
                    <a:pt x="237" y="26"/>
                  </a:lnTo>
                  <a:lnTo>
                    <a:pt x="246" y="9"/>
                  </a:lnTo>
                  <a:lnTo>
                    <a:pt x="242" y="0"/>
                  </a:lnTo>
                  <a:lnTo>
                    <a:pt x="233" y="5"/>
                  </a:lnTo>
                  <a:lnTo>
                    <a:pt x="229" y="17"/>
                  </a:lnTo>
                  <a:lnTo>
                    <a:pt x="208" y="17"/>
                  </a:lnTo>
                  <a:lnTo>
                    <a:pt x="182" y="72"/>
                  </a:lnTo>
                  <a:lnTo>
                    <a:pt x="148" y="89"/>
                  </a:lnTo>
                  <a:lnTo>
                    <a:pt x="148" y="111"/>
                  </a:lnTo>
                  <a:lnTo>
                    <a:pt x="136" y="123"/>
                  </a:lnTo>
                  <a:lnTo>
                    <a:pt x="127" y="144"/>
                  </a:lnTo>
                  <a:lnTo>
                    <a:pt x="110" y="153"/>
                  </a:lnTo>
                  <a:lnTo>
                    <a:pt x="68" y="132"/>
                  </a:lnTo>
                  <a:lnTo>
                    <a:pt x="68" y="153"/>
                  </a:lnTo>
                  <a:lnTo>
                    <a:pt x="51" y="153"/>
                  </a:lnTo>
                  <a:lnTo>
                    <a:pt x="59" y="174"/>
                  </a:lnTo>
                  <a:lnTo>
                    <a:pt x="55" y="183"/>
                  </a:lnTo>
                  <a:lnTo>
                    <a:pt x="38" y="183"/>
                  </a:lnTo>
                  <a:lnTo>
                    <a:pt x="30" y="178"/>
                  </a:lnTo>
                  <a:lnTo>
                    <a:pt x="21" y="170"/>
                  </a:lnTo>
                  <a:lnTo>
                    <a:pt x="17" y="200"/>
                  </a:lnTo>
                  <a:lnTo>
                    <a:pt x="0" y="246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48"/>
            <p:cNvSpPr>
              <a:spLocks/>
            </p:cNvSpPr>
            <p:nvPr/>
          </p:nvSpPr>
          <p:spPr bwMode="auto">
            <a:xfrm>
              <a:off x="2884" y="1990"/>
              <a:ext cx="161" cy="169"/>
            </a:xfrm>
            <a:custGeom>
              <a:avLst/>
              <a:gdLst>
                <a:gd name="T0" fmla="*/ 7 w 250"/>
                <a:gd name="T1" fmla="*/ 0 h 238"/>
                <a:gd name="T2" fmla="*/ 9 w 250"/>
                <a:gd name="T3" fmla="*/ 15 h 238"/>
                <a:gd name="T4" fmla="*/ 11 w 250"/>
                <a:gd name="T5" fmla="*/ 48 h 238"/>
                <a:gd name="T6" fmla="*/ 11 w 250"/>
                <a:gd name="T7" fmla="*/ 58 h 238"/>
                <a:gd name="T8" fmla="*/ 0 w 250"/>
                <a:gd name="T9" fmla="*/ 103 h 238"/>
                <a:gd name="T10" fmla="*/ 2 w 250"/>
                <a:gd name="T11" fmla="*/ 103 h 238"/>
                <a:gd name="T12" fmla="*/ 5 w 250"/>
                <a:gd name="T13" fmla="*/ 107 h 238"/>
                <a:gd name="T14" fmla="*/ 11 w 250"/>
                <a:gd name="T15" fmla="*/ 117 h 238"/>
                <a:gd name="T16" fmla="*/ 14 w 250"/>
                <a:gd name="T17" fmla="*/ 117 h 238"/>
                <a:gd name="T18" fmla="*/ 19 w 250"/>
                <a:gd name="T19" fmla="*/ 120 h 238"/>
                <a:gd name="T20" fmla="*/ 23 w 250"/>
                <a:gd name="T21" fmla="*/ 116 h 238"/>
                <a:gd name="T22" fmla="*/ 19 w 250"/>
                <a:gd name="T23" fmla="*/ 105 h 238"/>
                <a:gd name="T24" fmla="*/ 104 w 250"/>
                <a:gd name="T25" fmla="*/ 105 h 238"/>
                <a:gd name="T26" fmla="*/ 100 w 250"/>
                <a:gd name="T27" fmla="*/ 26 h 238"/>
                <a:gd name="T28" fmla="*/ 37 w 250"/>
                <a:gd name="T29" fmla="*/ 26 h 238"/>
                <a:gd name="T30" fmla="*/ 37 w 250"/>
                <a:gd name="T31" fmla="*/ 0 h 238"/>
                <a:gd name="T32" fmla="*/ 7 w 250"/>
                <a:gd name="T33" fmla="*/ 0 h 2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0"/>
                <a:gd name="T52" fmla="*/ 0 h 238"/>
                <a:gd name="T53" fmla="*/ 250 w 250"/>
                <a:gd name="T54" fmla="*/ 238 h 2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0" h="238">
                  <a:moveTo>
                    <a:pt x="17" y="0"/>
                  </a:moveTo>
                  <a:lnTo>
                    <a:pt x="21" y="30"/>
                  </a:lnTo>
                  <a:lnTo>
                    <a:pt x="26" y="94"/>
                  </a:lnTo>
                  <a:lnTo>
                    <a:pt x="26" y="115"/>
                  </a:lnTo>
                  <a:lnTo>
                    <a:pt x="0" y="204"/>
                  </a:lnTo>
                  <a:lnTo>
                    <a:pt x="4" y="204"/>
                  </a:lnTo>
                  <a:lnTo>
                    <a:pt x="13" y="212"/>
                  </a:lnTo>
                  <a:lnTo>
                    <a:pt x="26" y="233"/>
                  </a:lnTo>
                  <a:lnTo>
                    <a:pt x="34" y="233"/>
                  </a:lnTo>
                  <a:lnTo>
                    <a:pt x="47" y="238"/>
                  </a:lnTo>
                  <a:lnTo>
                    <a:pt x="55" y="229"/>
                  </a:lnTo>
                  <a:lnTo>
                    <a:pt x="47" y="208"/>
                  </a:lnTo>
                  <a:lnTo>
                    <a:pt x="250" y="208"/>
                  </a:lnTo>
                  <a:lnTo>
                    <a:pt x="242" y="51"/>
                  </a:lnTo>
                  <a:lnTo>
                    <a:pt x="89" y="51"/>
                  </a:lnTo>
                  <a:lnTo>
                    <a:pt x="89" y="0"/>
                  </a:lnTo>
                  <a:lnTo>
                    <a:pt x="17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49"/>
            <p:cNvSpPr>
              <a:spLocks/>
            </p:cNvSpPr>
            <p:nvPr/>
          </p:nvSpPr>
          <p:spPr bwMode="auto">
            <a:xfrm>
              <a:off x="3039" y="1988"/>
              <a:ext cx="141" cy="151"/>
            </a:xfrm>
            <a:custGeom>
              <a:avLst/>
              <a:gdLst>
                <a:gd name="T0" fmla="*/ 24 w 220"/>
                <a:gd name="T1" fmla="*/ 0 h 212"/>
                <a:gd name="T2" fmla="*/ 22 w 220"/>
                <a:gd name="T3" fmla="*/ 28 h 212"/>
                <a:gd name="T4" fmla="*/ 0 w 220"/>
                <a:gd name="T5" fmla="*/ 28 h 212"/>
                <a:gd name="T6" fmla="*/ 3 w 220"/>
                <a:gd name="T7" fmla="*/ 108 h 212"/>
                <a:gd name="T8" fmla="*/ 90 w 220"/>
                <a:gd name="T9" fmla="*/ 108 h 212"/>
                <a:gd name="T10" fmla="*/ 90 w 220"/>
                <a:gd name="T11" fmla="*/ 0 h 212"/>
                <a:gd name="T12" fmla="*/ 24 w 220"/>
                <a:gd name="T13" fmla="*/ 0 h 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0"/>
                <a:gd name="T22" fmla="*/ 0 h 212"/>
                <a:gd name="T23" fmla="*/ 220 w 220"/>
                <a:gd name="T24" fmla="*/ 212 h 2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0" h="212">
                  <a:moveTo>
                    <a:pt x="59" y="0"/>
                  </a:moveTo>
                  <a:lnTo>
                    <a:pt x="55" y="55"/>
                  </a:lnTo>
                  <a:lnTo>
                    <a:pt x="0" y="55"/>
                  </a:lnTo>
                  <a:lnTo>
                    <a:pt x="8" y="212"/>
                  </a:lnTo>
                  <a:lnTo>
                    <a:pt x="220" y="212"/>
                  </a:lnTo>
                  <a:lnTo>
                    <a:pt x="22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150"/>
            <p:cNvSpPr>
              <a:spLocks noChangeArrowheads="1"/>
            </p:cNvSpPr>
            <p:nvPr/>
          </p:nvSpPr>
          <p:spPr bwMode="auto">
            <a:xfrm>
              <a:off x="3180" y="1988"/>
              <a:ext cx="131" cy="15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1"/>
            <p:cNvSpPr>
              <a:spLocks/>
            </p:cNvSpPr>
            <p:nvPr/>
          </p:nvSpPr>
          <p:spPr bwMode="auto">
            <a:xfrm>
              <a:off x="3311" y="1988"/>
              <a:ext cx="171" cy="151"/>
            </a:xfrm>
            <a:custGeom>
              <a:avLst/>
              <a:gdLst>
                <a:gd name="T0" fmla="*/ 87 w 267"/>
                <a:gd name="T1" fmla="*/ 0 h 212"/>
                <a:gd name="T2" fmla="*/ 0 w 267"/>
                <a:gd name="T3" fmla="*/ 0 h 212"/>
                <a:gd name="T4" fmla="*/ 0 w 267"/>
                <a:gd name="T5" fmla="*/ 108 h 212"/>
                <a:gd name="T6" fmla="*/ 101 w 267"/>
                <a:gd name="T7" fmla="*/ 108 h 212"/>
                <a:gd name="T8" fmla="*/ 101 w 267"/>
                <a:gd name="T9" fmla="*/ 99 h 212"/>
                <a:gd name="T10" fmla="*/ 92 w 267"/>
                <a:gd name="T11" fmla="*/ 95 h 212"/>
                <a:gd name="T12" fmla="*/ 85 w 267"/>
                <a:gd name="T13" fmla="*/ 86 h 212"/>
                <a:gd name="T14" fmla="*/ 84 w 267"/>
                <a:gd name="T15" fmla="*/ 80 h 212"/>
                <a:gd name="T16" fmla="*/ 75 w 267"/>
                <a:gd name="T17" fmla="*/ 78 h 212"/>
                <a:gd name="T18" fmla="*/ 75 w 267"/>
                <a:gd name="T19" fmla="*/ 54 h 212"/>
                <a:gd name="T20" fmla="*/ 77 w 267"/>
                <a:gd name="T21" fmla="*/ 54 h 212"/>
                <a:gd name="T22" fmla="*/ 77 w 267"/>
                <a:gd name="T23" fmla="*/ 45 h 212"/>
                <a:gd name="T24" fmla="*/ 78 w 267"/>
                <a:gd name="T25" fmla="*/ 41 h 212"/>
                <a:gd name="T26" fmla="*/ 87 w 267"/>
                <a:gd name="T27" fmla="*/ 38 h 212"/>
                <a:gd name="T28" fmla="*/ 91 w 267"/>
                <a:gd name="T29" fmla="*/ 43 h 212"/>
                <a:gd name="T30" fmla="*/ 101 w 267"/>
                <a:gd name="T31" fmla="*/ 52 h 212"/>
                <a:gd name="T32" fmla="*/ 104 w 267"/>
                <a:gd name="T33" fmla="*/ 54 h 212"/>
                <a:gd name="T34" fmla="*/ 108 w 267"/>
                <a:gd name="T35" fmla="*/ 56 h 212"/>
                <a:gd name="T36" fmla="*/ 110 w 267"/>
                <a:gd name="T37" fmla="*/ 54 h 212"/>
                <a:gd name="T38" fmla="*/ 108 w 267"/>
                <a:gd name="T39" fmla="*/ 43 h 212"/>
                <a:gd name="T40" fmla="*/ 104 w 267"/>
                <a:gd name="T41" fmla="*/ 38 h 212"/>
                <a:gd name="T42" fmla="*/ 101 w 267"/>
                <a:gd name="T43" fmla="*/ 33 h 212"/>
                <a:gd name="T44" fmla="*/ 101 w 267"/>
                <a:gd name="T45" fmla="*/ 24 h 212"/>
                <a:gd name="T46" fmla="*/ 92 w 267"/>
                <a:gd name="T47" fmla="*/ 14 h 212"/>
                <a:gd name="T48" fmla="*/ 87 w 267"/>
                <a:gd name="T49" fmla="*/ 0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7"/>
                <a:gd name="T76" fmla="*/ 0 h 212"/>
                <a:gd name="T77" fmla="*/ 267 w 267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7" h="212">
                  <a:moveTo>
                    <a:pt x="212" y="0"/>
                  </a:moveTo>
                  <a:lnTo>
                    <a:pt x="0" y="0"/>
                  </a:lnTo>
                  <a:lnTo>
                    <a:pt x="0" y="212"/>
                  </a:lnTo>
                  <a:lnTo>
                    <a:pt x="246" y="212"/>
                  </a:lnTo>
                  <a:lnTo>
                    <a:pt x="246" y="195"/>
                  </a:lnTo>
                  <a:lnTo>
                    <a:pt x="225" y="187"/>
                  </a:lnTo>
                  <a:lnTo>
                    <a:pt x="208" y="170"/>
                  </a:lnTo>
                  <a:lnTo>
                    <a:pt x="204" y="157"/>
                  </a:lnTo>
                  <a:lnTo>
                    <a:pt x="183" y="153"/>
                  </a:lnTo>
                  <a:lnTo>
                    <a:pt x="183" y="106"/>
                  </a:lnTo>
                  <a:lnTo>
                    <a:pt x="187" y="106"/>
                  </a:lnTo>
                  <a:lnTo>
                    <a:pt x="187" y="89"/>
                  </a:lnTo>
                  <a:lnTo>
                    <a:pt x="191" y="81"/>
                  </a:lnTo>
                  <a:lnTo>
                    <a:pt x="212" y="76"/>
                  </a:lnTo>
                  <a:lnTo>
                    <a:pt x="221" y="85"/>
                  </a:lnTo>
                  <a:lnTo>
                    <a:pt x="246" y="102"/>
                  </a:lnTo>
                  <a:lnTo>
                    <a:pt x="255" y="106"/>
                  </a:lnTo>
                  <a:lnTo>
                    <a:pt x="263" y="110"/>
                  </a:lnTo>
                  <a:lnTo>
                    <a:pt x="267" y="106"/>
                  </a:lnTo>
                  <a:lnTo>
                    <a:pt x="263" y="85"/>
                  </a:lnTo>
                  <a:lnTo>
                    <a:pt x="255" y="76"/>
                  </a:lnTo>
                  <a:lnTo>
                    <a:pt x="246" y="64"/>
                  </a:lnTo>
                  <a:lnTo>
                    <a:pt x="246" y="47"/>
                  </a:lnTo>
                  <a:lnTo>
                    <a:pt x="225" y="26"/>
                  </a:lnTo>
                  <a:lnTo>
                    <a:pt x="212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52"/>
            <p:cNvSpPr>
              <a:spLocks/>
            </p:cNvSpPr>
            <p:nvPr/>
          </p:nvSpPr>
          <p:spPr bwMode="auto">
            <a:xfrm>
              <a:off x="3311" y="2139"/>
              <a:ext cx="171" cy="143"/>
            </a:xfrm>
            <a:custGeom>
              <a:avLst/>
              <a:gdLst>
                <a:gd name="T0" fmla="*/ 0 w 267"/>
                <a:gd name="T1" fmla="*/ 0 h 203"/>
                <a:gd name="T2" fmla="*/ 0 w 267"/>
                <a:gd name="T3" fmla="*/ 101 h 203"/>
                <a:gd name="T4" fmla="*/ 101 w 267"/>
                <a:gd name="T5" fmla="*/ 101 h 203"/>
                <a:gd name="T6" fmla="*/ 102 w 267"/>
                <a:gd name="T7" fmla="*/ 82 h 203"/>
                <a:gd name="T8" fmla="*/ 106 w 267"/>
                <a:gd name="T9" fmla="*/ 70 h 203"/>
                <a:gd name="T10" fmla="*/ 110 w 267"/>
                <a:gd name="T11" fmla="*/ 46 h 203"/>
                <a:gd name="T12" fmla="*/ 104 w 267"/>
                <a:gd name="T13" fmla="*/ 38 h 203"/>
                <a:gd name="T14" fmla="*/ 104 w 267"/>
                <a:gd name="T15" fmla="*/ 23 h 203"/>
                <a:gd name="T16" fmla="*/ 102 w 267"/>
                <a:gd name="T17" fmla="*/ 11 h 203"/>
                <a:gd name="T18" fmla="*/ 101 w 267"/>
                <a:gd name="T19" fmla="*/ 0 h 203"/>
                <a:gd name="T20" fmla="*/ 0 w 267"/>
                <a:gd name="T21" fmla="*/ 0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"/>
                <a:gd name="T34" fmla="*/ 0 h 203"/>
                <a:gd name="T35" fmla="*/ 267 w 267"/>
                <a:gd name="T36" fmla="*/ 203 h 2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" h="203">
                  <a:moveTo>
                    <a:pt x="0" y="0"/>
                  </a:moveTo>
                  <a:lnTo>
                    <a:pt x="0" y="203"/>
                  </a:lnTo>
                  <a:lnTo>
                    <a:pt x="246" y="203"/>
                  </a:lnTo>
                  <a:lnTo>
                    <a:pt x="250" y="165"/>
                  </a:lnTo>
                  <a:lnTo>
                    <a:pt x="259" y="140"/>
                  </a:lnTo>
                  <a:lnTo>
                    <a:pt x="267" y="93"/>
                  </a:lnTo>
                  <a:lnTo>
                    <a:pt x="255" y="76"/>
                  </a:lnTo>
                  <a:lnTo>
                    <a:pt x="255" y="47"/>
                  </a:lnTo>
                  <a:lnTo>
                    <a:pt x="250" y="2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53"/>
            <p:cNvSpPr>
              <a:spLocks/>
            </p:cNvSpPr>
            <p:nvPr/>
          </p:nvSpPr>
          <p:spPr bwMode="auto">
            <a:xfrm>
              <a:off x="3311" y="2282"/>
              <a:ext cx="158" cy="149"/>
            </a:xfrm>
            <a:custGeom>
              <a:avLst/>
              <a:gdLst>
                <a:gd name="T0" fmla="*/ 0 w 246"/>
                <a:gd name="T1" fmla="*/ 0 h 208"/>
                <a:gd name="T2" fmla="*/ 0 w 246"/>
                <a:gd name="T3" fmla="*/ 107 h 208"/>
                <a:gd name="T4" fmla="*/ 62 w 246"/>
                <a:gd name="T5" fmla="*/ 107 h 208"/>
                <a:gd name="T6" fmla="*/ 65 w 246"/>
                <a:gd name="T7" fmla="*/ 90 h 208"/>
                <a:gd name="T8" fmla="*/ 65 w 246"/>
                <a:gd name="T9" fmla="*/ 83 h 208"/>
                <a:gd name="T10" fmla="*/ 70 w 246"/>
                <a:gd name="T11" fmla="*/ 79 h 208"/>
                <a:gd name="T12" fmla="*/ 76 w 246"/>
                <a:gd name="T13" fmla="*/ 72 h 208"/>
                <a:gd name="T14" fmla="*/ 70 w 246"/>
                <a:gd name="T15" fmla="*/ 72 h 208"/>
                <a:gd name="T16" fmla="*/ 69 w 246"/>
                <a:gd name="T17" fmla="*/ 61 h 208"/>
                <a:gd name="T18" fmla="*/ 72 w 246"/>
                <a:gd name="T19" fmla="*/ 52 h 208"/>
                <a:gd name="T20" fmla="*/ 76 w 246"/>
                <a:gd name="T21" fmla="*/ 52 h 208"/>
                <a:gd name="T22" fmla="*/ 76 w 246"/>
                <a:gd name="T23" fmla="*/ 72 h 208"/>
                <a:gd name="T24" fmla="*/ 79 w 246"/>
                <a:gd name="T25" fmla="*/ 68 h 208"/>
                <a:gd name="T26" fmla="*/ 79 w 246"/>
                <a:gd name="T27" fmla="*/ 79 h 208"/>
                <a:gd name="T28" fmla="*/ 84 w 246"/>
                <a:gd name="T29" fmla="*/ 75 h 208"/>
                <a:gd name="T30" fmla="*/ 87 w 246"/>
                <a:gd name="T31" fmla="*/ 61 h 208"/>
                <a:gd name="T32" fmla="*/ 98 w 246"/>
                <a:gd name="T33" fmla="*/ 52 h 208"/>
                <a:gd name="T34" fmla="*/ 101 w 246"/>
                <a:gd name="T35" fmla="*/ 42 h 208"/>
                <a:gd name="T36" fmla="*/ 101 w 246"/>
                <a:gd name="T37" fmla="*/ 0 h 208"/>
                <a:gd name="T38" fmla="*/ 0 w 246"/>
                <a:gd name="T39" fmla="*/ 0 h 2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6"/>
                <a:gd name="T61" fmla="*/ 0 h 208"/>
                <a:gd name="T62" fmla="*/ 246 w 246"/>
                <a:gd name="T63" fmla="*/ 208 h 2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6" h="208">
                  <a:moveTo>
                    <a:pt x="0" y="0"/>
                  </a:moveTo>
                  <a:lnTo>
                    <a:pt x="0" y="208"/>
                  </a:lnTo>
                  <a:lnTo>
                    <a:pt x="149" y="208"/>
                  </a:lnTo>
                  <a:lnTo>
                    <a:pt x="157" y="174"/>
                  </a:lnTo>
                  <a:lnTo>
                    <a:pt x="157" y="162"/>
                  </a:lnTo>
                  <a:lnTo>
                    <a:pt x="170" y="153"/>
                  </a:lnTo>
                  <a:lnTo>
                    <a:pt x="183" y="140"/>
                  </a:lnTo>
                  <a:lnTo>
                    <a:pt x="170" y="140"/>
                  </a:lnTo>
                  <a:lnTo>
                    <a:pt x="166" y="119"/>
                  </a:lnTo>
                  <a:lnTo>
                    <a:pt x="174" y="102"/>
                  </a:lnTo>
                  <a:lnTo>
                    <a:pt x="183" y="102"/>
                  </a:lnTo>
                  <a:lnTo>
                    <a:pt x="183" y="140"/>
                  </a:lnTo>
                  <a:lnTo>
                    <a:pt x="191" y="132"/>
                  </a:lnTo>
                  <a:lnTo>
                    <a:pt x="191" y="153"/>
                  </a:lnTo>
                  <a:lnTo>
                    <a:pt x="204" y="145"/>
                  </a:lnTo>
                  <a:lnTo>
                    <a:pt x="212" y="119"/>
                  </a:lnTo>
                  <a:lnTo>
                    <a:pt x="238" y="102"/>
                  </a:lnTo>
                  <a:lnTo>
                    <a:pt x="246" y="81"/>
                  </a:lnTo>
                  <a:lnTo>
                    <a:pt x="2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154"/>
            <p:cNvSpPr>
              <a:spLocks noChangeArrowheads="1"/>
            </p:cNvSpPr>
            <p:nvPr/>
          </p:nvSpPr>
          <p:spPr bwMode="auto">
            <a:xfrm>
              <a:off x="3180" y="2282"/>
              <a:ext cx="131" cy="149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155"/>
            <p:cNvSpPr>
              <a:spLocks noChangeArrowheads="1"/>
            </p:cNvSpPr>
            <p:nvPr/>
          </p:nvSpPr>
          <p:spPr bwMode="auto">
            <a:xfrm>
              <a:off x="3180" y="2139"/>
              <a:ext cx="131" cy="143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0" name="Rectangle 156"/>
            <p:cNvSpPr>
              <a:spLocks noChangeArrowheads="1"/>
            </p:cNvSpPr>
            <p:nvPr/>
          </p:nvSpPr>
          <p:spPr bwMode="auto">
            <a:xfrm>
              <a:off x="3045" y="2139"/>
              <a:ext cx="135" cy="143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" name="Rectangle 157"/>
            <p:cNvSpPr>
              <a:spLocks noChangeArrowheads="1"/>
            </p:cNvSpPr>
            <p:nvPr/>
          </p:nvSpPr>
          <p:spPr bwMode="auto">
            <a:xfrm>
              <a:off x="3045" y="2282"/>
              <a:ext cx="135" cy="149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58"/>
            <p:cNvSpPr>
              <a:spLocks/>
            </p:cNvSpPr>
            <p:nvPr/>
          </p:nvSpPr>
          <p:spPr bwMode="auto">
            <a:xfrm>
              <a:off x="2908" y="2282"/>
              <a:ext cx="137" cy="149"/>
            </a:xfrm>
            <a:custGeom>
              <a:avLst/>
              <a:gdLst>
                <a:gd name="T0" fmla="*/ 89 w 212"/>
                <a:gd name="T1" fmla="*/ 0 h 208"/>
                <a:gd name="T2" fmla="*/ 2 w 212"/>
                <a:gd name="T3" fmla="*/ 0 h 208"/>
                <a:gd name="T4" fmla="*/ 0 w 212"/>
                <a:gd name="T5" fmla="*/ 107 h 208"/>
                <a:gd name="T6" fmla="*/ 89 w 212"/>
                <a:gd name="T7" fmla="*/ 107 h 208"/>
                <a:gd name="T8" fmla="*/ 89 w 212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208"/>
                <a:gd name="T17" fmla="*/ 212 w 212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208">
                  <a:moveTo>
                    <a:pt x="212" y="0"/>
                  </a:moveTo>
                  <a:lnTo>
                    <a:pt x="4" y="0"/>
                  </a:lnTo>
                  <a:lnTo>
                    <a:pt x="0" y="208"/>
                  </a:lnTo>
                  <a:lnTo>
                    <a:pt x="212" y="208"/>
                  </a:lnTo>
                  <a:lnTo>
                    <a:pt x="212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59"/>
            <p:cNvSpPr>
              <a:spLocks/>
            </p:cNvSpPr>
            <p:nvPr/>
          </p:nvSpPr>
          <p:spPr bwMode="auto">
            <a:xfrm>
              <a:off x="2911" y="2139"/>
              <a:ext cx="134" cy="143"/>
            </a:xfrm>
            <a:custGeom>
              <a:avLst/>
              <a:gdLst>
                <a:gd name="T0" fmla="*/ 86 w 208"/>
                <a:gd name="T1" fmla="*/ 0 h 203"/>
                <a:gd name="T2" fmla="*/ 2 w 208"/>
                <a:gd name="T3" fmla="*/ 0 h 203"/>
                <a:gd name="T4" fmla="*/ 5 w 208"/>
                <a:gd name="T5" fmla="*/ 11 h 203"/>
                <a:gd name="T6" fmla="*/ 2 w 208"/>
                <a:gd name="T7" fmla="*/ 15 h 203"/>
                <a:gd name="T8" fmla="*/ 0 w 208"/>
                <a:gd name="T9" fmla="*/ 101 h 203"/>
                <a:gd name="T10" fmla="*/ 86 w 208"/>
                <a:gd name="T11" fmla="*/ 101 h 203"/>
                <a:gd name="T12" fmla="*/ 86 w 208"/>
                <a:gd name="T13" fmla="*/ 0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"/>
                <a:gd name="T22" fmla="*/ 0 h 203"/>
                <a:gd name="T23" fmla="*/ 208 w 208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" h="203">
                  <a:moveTo>
                    <a:pt x="208" y="0"/>
                  </a:moveTo>
                  <a:lnTo>
                    <a:pt x="5" y="0"/>
                  </a:lnTo>
                  <a:lnTo>
                    <a:pt x="13" y="21"/>
                  </a:lnTo>
                  <a:lnTo>
                    <a:pt x="5" y="30"/>
                  </a:lnTo>
                  <a:lnTo>
                    <a:pt x="0" y="203"/>
                  </a:lnTo>
                  <a:lnTo>
                    <a:pt x="208" y="203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60"/>
            <p:cNvSpPr>
              <a:spLocks/>
            </p:cNvSpPr>
            <p:nvPr/>
          </p:nvSpPr>
          <p:spPr bwMode="auto">
            <a:xfrm>
              <a:off x="2772" y="2081"/>
              <a:ext cx="143" cy="201"/>
            </a:xfrm>
            <a:custGeom>
              <a:avLst/>
              <a:gdLst>
                <a:gd name="T0" fmla="*/ 93 w 221"/>
                <a:gd name="T1" fmla="*/ 56 h 284"/>
                <a:gd name="T2" fmla="*/ 87 w 221"/>
                <a:gd name="T3" fmla="*/ 53 h 284"/>
                <a:gd name="T4" fmla="*/ 83 w 221"/>
                <a:gd name="T5" fmla="*/ 53 h 284"/>
                <a:gd name="T6" fmla="*/ 78 w 221"/>
                <a:gd name="T7" fmla="*/ 42 h 284"/>
                <a:gd name="T8" fmla="*/ 74 w 221"/>
                <a:gd name="T9" fmla="*/ 38 h 284"/>
                <a:gd name="T10" fmla="*/ 73 w 221"/>
                <a:gd name="T11" fmla="*/ 38 h 284"/>
                <a:gd name="T12" fmla="*/ 60 w 221"/>
                <a:gd name="T13" fmla="*/ 56 h 284"/>
                <a:gd name="T14" fmla="*/ 60 w 221"/>
                <a:gd name="T15" fmla="*/ 68 h 284"/>
                <a:gd name="T16" fmla="*/ 57 w 221"/>
                <a:gd name="T17" fmla="*/ 74 h 284"/>
                <a:gd name="T18" fmla="*/ 52 w 221"/>
                <a:gd name="T19" fmla="*/ 74 h 284"/>
                <a:gd name="T20" fmla="*/ 52 w 221"/>
                <a:gd name="T21" fmla="*/ 51 h 284"/>
                <a:gd name="T22" fmla="*/ 62 w 221"/>
                <a:gd name="T23" fmla="*/ 34 h 284"/>
                <a:gd name="T24" fmla="*/ 64 w 221"/>
                <a:gd name="T25" fmla="*/ 0 h 284"/>
                <a:gd name="T26" fmla="*/ 60 w 221"/>
                <a:gd name="T27" fmla="*/ 4 h 284"/>
                <a:gd name="T28" fmla="*/ 50 w 221"/>
                <a:gd name="T29" fmla="*/ 25 h 284"/>
                <a:gd name="T30" fmla="*/ 54 w 221"/>
                <a:gd name="T31" fmla="*/ 28 h 284"/>
                <a:gd name="T32" fmla="*/ 47 w 221"/>
                <a:gd name="T33" fmla="*/ 49 h 284"/>
                <a:gd name="T34" fmla="*/ 43 w 221"/>
                <a:gd name="T35" fmla="*/ 57 h 284"/>
                <a:gd name="T36" fmla="*/ 39 w 221"/>
                <a:gd name="T37" fmla="*/ 64 h 284"/>
                <a:gd name="T38" fmla="*/ 36 w 221"/>
                <a:gd name="T39" fmla="*/ 59 h 284"/>
                <a:gd name="T40" fmla="*/ 4 w 221"/>
                <a:gd name="T41" fmla="*/ 59 h 284"/>
                <a:gd name="T42" fmla="*/ 0 w 221"/>
                <a:gd name="T43" fmla="*/ 142 h 284"/>
                <a:gd name="T44" fmla="*/ 91 w 221"/>
                <a:gd name="T45" fmla="*/ 142 h 284"/>
                <a:gd name="T46" fmla="*/ 93 w 221"/>
                <a:gd name="T47" fmla="*/ 56 h 2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1"/>
                <a:gd name="T73" fmla="*/ 0 h 284"/>
                <a:gd name="T74" fmla="*/ 221 w 221"/>
                <a:gd name="T75" fmla="*/ 284 h 2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1" h="284">
                  <a:moveTo>
                    <a:pt x="221" y="111"/>
                  </a:moveTo>
                  <a:lnTo>
                    <a:pt x="208" y="106"/>
                  </a:lnTo>
                  <a:lnTo>
                    <a:pt x="200" y="106"/>
                  </a:lnTo>
                  <a:lnTo>
                    <a:pt x="187" y="85"/>
                  </a:lnTo>
                  <a:lnTo>
                    <a:pt x="178" y="77"/>
                  </a:lnTo>
                  <a:lnTo>
                    <a:pt x="174" y="77"/>
                  </a:lnTo>
                  <a:lnTo>
                    <a:pt x="144" y="111"/>
                  </a:lnTo>
                  <a:lnTo>
                    <a:pt x="144" y="136"/>
                  </a:lnTo>
                  <a:lnTo>
                    <a:pt x="136" y="149"/>
                  </a:lnTo>
                  <a:lnTo>
                    <a:pt x="123" y="149"/>
                  </a:lnTo>
                  <a:lnTo>
                    <a:pt x="123" y="102"/>
                  </a:lnTo>
                  <a:lnTo>
                    <a:pt x="149" y="68"/>
                  </a:lnTo>
                  <a:lnTo>
                    <a:pt x="153" y="0"/>
                  </a:lnTo>
                  <a:lnTo>
                    <a:pt x="144" y="9"/>
                  </a:lnTo>
                  <a:lnTo>
                    <a:pt x="119" y="51"/>
                  </a:lnTo>
                  <a:lnTo>
                    <a:pt x="128" y="56"/>
                  </a:lnTo>
                  <a:lnTo>
                    <a:pt x="111" y="98"/>
                  </a:lnTo>
                  <a:lnTo>
                    <a:pt x="102" y="115"/>
                  </a:lnTo>
                  <a:lnTo>
                    <a:pt x="94" y="128"/>
                  </a:lnTo>
                  <a:lnTo>
                    <a:pt x="85" y="119"/>
                  </a:lnTo>
                  <a:lnTo>
                    <a:pt x="9" y="119"/>
                  </a:lnTo>
                  <a:lnTo>
                    <a:pt x="0" y="284"/>
                  </a:lnTo>
                  <a:lnTo>
                    <a:pt x="216" y="284"/>
                  </a:lnTo>
                  <a:lnTo>
                    <a:pt x="221" y="111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61"/>
            <p:cNvSpPr>
              <a:spLocks/>
            </p:cNvSpPr>
            <p:nvPr/>
          </p:nvSpPr>
          <p:spPr bwMode="auto">
            <a:xfrm>
              <a:off x="2769" y="2282"/>
              <a:ext cx="142" cy="149"/>
            </a:xfrm>
            <a:custGeom>
              <a:avLst/>
              <a:gdLst>
                <a:gd name="T0" fmla="*/ 92 w 220"/>
                <a:gd name="T1" fmla="*/ 0 h 208"/>
                <a:gd name="T2" fmla="*/ 2 w 220"/>
                <a:gd name="T3" fmla="*/ 0 h 208"/>
                <a:gd name="T4" fmla="*/ 0 w 220"/>
                <a:gd name="T5" fmla="*/ 105 h 208"/>
                <a:gd name="T6" fmla="*/ 46 w 220"/>
                <a:gd name="T7" fmla="*/ 105 h 208"/>
                <a:gd name="T8" fmla="*/ 90 w 220"/>
                <a:gd name="T9" fmla="*/ 107 h 208"/>
                <a:gd name="T10" fmla="*/ 92 w 220"/>
                <a:gd name="T11" fmla="*/ 0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"/>
                <a:gd name="T19" fmla="*/ 0 h 208"/>
                <a:gd name="T20" fmla="*/ 220 w 220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" h="208">
                  <a:moveTo>
                    <a:pt x="220" y="0"/>
                  </a:moveTo>
                  <a:lnTo>
                    <a:pt x="4" y="0"/>
                  </a:lnTo>
                  <a:lnTo>
                    <a:pt x="0" y="204"/>
                  </a:lnTo>
                  <a:lnTo>
                    <a:pt x="110" y="204"/>
                  </a:lnTo>
                  <a:lnTo>
                    <a:pt x="216" y="208"/>
                  </a:lnTo>
                  <a:lnTo>
                    <a:pt x="22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2"/>
            <p:cNvSpPr>
              <a:spLocks/>
            </p:cNvSpPr>
            <p:nvPr/>
          </p:nvSpPr>
          <p:spPr bwMode="auto">
            <a:xfrm>
              <a:off x="2611" y="2277"/>
              <a:ext cx="161" cy="150"/>
            </a:xfrm>
            <a:custGeom>
              <a:avLst/>
              <a:gdLst>
                <a:gd name="T0" fmla="*/ 104 w 250"/>
                <a:gd name="T1" fmla="*/ 4 h 212"/>
                <a:gd name="T2" fmla="*/ 30 w 250"/>
                <a:gd name="T3" fmla="*/ 0 h 212"/>
                <a:gd name="T4" fmla="*/ 25 w 250"/>
                <a:gd name="T5" fmla="*/ 25 h 212"/>
                <a:gd name="T6" fmla="*/ 25 w 250"/>
                <a:gd name="T7" fmla="*/ 45 h 212"/>
                <a:gd name="T8" fmla="*/ 14 w 250"/>
                <a:gd name="T9" fmla="*/ 64 h 212"/>
                <a:gd name="T10" fmla="*/ 5 w 250"/>
                <a:gd name="T11" fmla="*/ 87 h 212"/>
                <a:gd name="T12" fmla="*/ 0 w 250"/>
                <a:gd name="T13" fmla="*/ 104 h 212"/>
                <a:gd name="T14" fmla="*/ 62 w 250"/>
                <a:gd name="T15" fmla="*/ 106 h 212"/>
                <a:gd name="T16" fmla="*/ 102 w 250"/>
                <a:gd name="T17" fmla="*/ 106 h 212"/>
                <a:gd name="T18" fmla="*/ 104 w 250"/>
                <a:gd name="T19" fmla="*/ 4 h 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212"/>
                <a:gd name="T32" fmla="*/ 250 w 250"/>
                <a:gd name="T33" fmla="*/ 212 h 2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212">
                  <a:moveTo>
                    <a:pt x="250" y="8"/>
                  </a:moveTo>
                  <a:lnTo>
                    <a:pt x="72" y="0"/>
                  </a:lnTo>
                  <a:lnTo>
                    <a:pt x="60" y="51"/>
                  </a:lnTo>
                  <a:lnTo>
                    <a:pt x="60" y="89"/>
                  </a:lnTo>
                  <a:lnTo>
                    <a:pt x="34" y="127"/>
                  </a:lnTo>
                  <a:lnTo>
                    <a:pt x="13" y="174"/>
                  </a:lnTo>
                  <a:lnTo>
                    <a:pt x="0" y="208"/>
                  </a:lnTo>
                  <a:lnTo>
                    <a:pt x="149" y="212"/>
                  </a:lnTo>
                  <a:lnTo>
                    <a:pt x="246" y="212"/>
                  </a:lnTo>
                  <a:lnTo>
                    <a:pt x="250" y="8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63"/>
            <p:cNvSpPr>
              <a:spLocks/>
            </p:cNvSpPr>
            <p:nvPr/>
          </p:nvSpPr>
          <p:spPr bwMode="auto">
            <a:xfrm>
              <a:off x="2653" y="2165"/>
              <a:ext cx="125" cy="117"/>
            </a:xfrm>
            <a:custGeom>
              <a:avLst/>
              <a:gdLst>
                <a:gd name="T0" fmla="*/ 29 w 195"/>
                <a:gd name="T1" fmla="*/ 0 h 165"/>
                <a:gd name="T2" fmla="*/ 24 w 195"/>
                <a:gd name="T3" fmla="*/ 15 h 165"/>
                <a:gd name="T4" fmla="*/ 3 w 195"/>
                <a:gd name="T5" fmla="*/ 28 h 165"/>
                <a:gd name="T6" fmla="*/ 0 w 195"/>
                <a:gd name="T7" fmla="*/ 32 h 165"/>
                <a:gd name="T8" fmla="*/ 0 w 195"/>
                <a:gd name="T9" fmla="*/ 45 h 165"/>
                <a:gd name="T10" fmla="*/ 2 w 195"/>
                <a:gd name="T11" fmla="*/ 55 h 165"/>
                <a:gd name="T12" fmla="*/ 3 w 195"/>
                <a:gd name="T13" fmla="*/ 79 h 165"/>
                <a:gd name="T14" fmla="*/ 76 w 195"/>
                <a:gd name="T15" fmla="*/ 83 h 165"/>
                <a:gd name="T16" fmla="*/ 80 w 195"/>
                <a:gd name="T17" fmla="*/ 0 h 165"/>
                <a:gd name="T18" fmla="*/ 29 w 195"/>
                <a:gd name="T19" fmla="*/ 0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165"/>
                <a:gd name="T32" fmla="*/ 195 w 195"/>
                <a:gd name="T33" fmla="*/ 165 h 1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165">
                  <a:moveTo>
                    <a:pt x="72" y="0"/>
                  </a:moveTo>
                  <a:lnTo>
                    <a:pt x="59" y="30"/>
                  </a:lnTo>
                  <a:lnTo>
                    <a:pt x="8" y="55"/>
                  </a:lnTo>
                  <a:lnTo>
                    <a:pt x="0" y="64"/>
                  </a:lnTo>
                  <a:lnTo>
                    <a:pt x="0" y="89"/>
                  </a:lnTo>
                  <a:lnTo>
                    <a:pt x="4" y="110"/>
                  </a:lnTo>
                  <a:lnTo>
                    <a:pt x="8" y="157"/>
                  </a:lnTo>
                  <a:lnTo>
                    <a:pt x="186" y="165"/>
                  </a:lnTo>
                  <a:lnTo>
                    <a:pt x="195" y="0"/>
                  </a:lnTo>
                  <a:lnTo>
                    <a:pt x="72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64"/>
            <p:cNvSpPr>
              <a:spLocks/>
            </p:cNvSpPr>
            <p:nvPr/>
          </p:nvSpPr>
          <p:spPr bwMode="auto">
            <a:xfrm>
              <a:off x="2573" y="2425"/>
              <a:ext cx="135" cy="157"/>
            </a:xfrm>
            <a:custGeom>
              <a:avLst/>
              <a:gdLst>
                <a:gd name="T0" fmla="*/ 88 w 208"/>
                <a:gd name="T1" fmla="*/ 2 h 220"/>
                <a:gd name="T2" fmla="*/ 25 w 208"/>
                <a:gd name="T3" fmla="*/ 0 h 220"/>
                <a:gd name="T4" fmla="*/ 12 w 208"/>
                <a:gd name="T5" fmla="*/ 24 h 220"/>
                <a:gd name="T6" fmla="*/ 0 w 208"/>
                <a:gd name="T7" fmla="*/ 39 h 220"/>
                <a:gd name="T8" fmla="*/ 4 w 208"/>
                <a:gd name="T9" fmla="*/ 51 h 220"/>
                <a:gd name="T10" fmla="*/ 7 w 208"/>
                <a:gd name="T11" fmla="*/ 65 h 220"/>
                <a:gd name="T12" fmla="*/ 11 w 208"/>
                <a:gd name="T13" fmla="*/ 77 h 220"/>
                <a:gd name="T14" fmla="*/ 11 w 208"/>
                <a:gd name="T15" fmla="*/ 93 h 220"/>
                <a:gd name="T16" fmla="*/ 16 w 208"/>
                <a:gd name="T17" fmla="*/ 106 h 220"/>
                <a:gd name="T18" fmla="*/ 16 w 208"/>
                <a:gd name="T19" fmla="*/ 112 h 220"/>
                <a:gd name="T20" fmla="*/ 88 w 208"/>
                <a:gd name="T21" fmla="*/ 112 h 220"/>
                <a:gd name="T22" fmla="*/ 88 w 208"/>
                <a:gd name="T23" fmla="*/ 2 h 2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8"/>
                <a:gd name="T37" fmla="*/ 0 h 220"/>
                <a:gd name="T38" fmla="*/ 208 w 208"/>
                <a:gd name="T39" fmla="*/ 220 h 2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8" h="220">
                  <a:moveTo>
                    <a:pt x="208" y="4"/>
                  </a:moveTo>
                  <a:lnTo>
                    <a:pt x="59" y="0"/>
                  </a:lnTo>
                  <a:lnTo>
                    <a:pt x="30" y="46"/>
                  </a:lnTo>
                  <a:lnTo>
                    <a:pt x="0" y="76"/>
                  </a:lnTo>
                  <a:lnTo>
                    <a:pt x="9" y="101"/>
                  </a:lnTo>
                  <a:lnTo>
                    <a:pt x="17" y="127"/>
                  </a:lnTo>
                  <a:lnTo>
                    <a:pt x="26" y="152"/>
                  </a:lnTo>
                  <a:lnTo>
                    <a:pt x="26" y="182"/>
                  </a:lnTo>
                  <a:lnTo>
                    <a:pt x="38" y="207"/>
                  </a:lnTo>
                  <a:lnTo>
                    <a:pt x="38" y="220"/>
                  </a:lnTo>
                  <a:lnTo>
                    <a:pt x="208" y="220"/>
                  </a:lnTo>
                  <a:lnTo>
                    <a:pt x="208" y="4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65"/>
            <p:cNvSpPr>
              <a:spLocks/>
            </p:cNvSpPr>
            <p:nvPr/>
          </p:nvSpPr>
          <p:spPr bwMode="auto">
            <a:xfrm>
              <a:off x="2554" y="2582"/>
              <a:ext cx="154" cy="151"/>
            </a:xfrm>
            <a:custGeom>
              <a:avLst/>
              <a:gdLst>
                <a:gd name="T0" fmla="*/ 100 w 238"/>
                <a:gd name="T1" fmla="*/ 0 h 212"/>
                <a:gd name="T2" fmla="*/ 28 w 238"/>
                <a:gd name="T3" fmla="*/ 0 h 212"/>
                <a:gd name="T4" fmla="*/ 19 w 238"/>
                <a:gd name="T5" fmla="*/ 21 h 212"/>
                <a:gd name="T6" fmla="*/ 7 w 238"/>
                <a:gd name="T7" fmla="*/ 43 h 212"/>
                <a:gd name="T8" fmla="*/ 0 w 238"/>
                <a:gd name="T9" fmla="*/ 58 h 212"/>
                <a:gd name="T10" fmla="*/ 16 w 238"/>
                <a:gd name="T11" fmla="*/ 90 h 212"/>
                <a:gd name="T12" fmla="*/ 18 w 238"/>
                <a:gd name="T13" fmla="*/ 105 h 212"/>
                <a:gd name="T14" fmla="*/ 18 w 238"/>
                <a:gd name="T15" fmla="*/ 108 h 212"/>
                <a:gd name="T16" fmla="*/ 100 w 238"/>
                <a:gd name="T17" fmla="*/ 108 h 212"/>
                <a:gd name="T18" fmla="*/ 100 w 238"/>
                <a:gd name="T19" fmla="*/ 0 h 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8"/>
                <a:gd name="T31" fmla="*/ 0 h 212"/>
                <a:gd name="T32" fmla="*/ 238 w 238"/>
                <a:gd name="T33" fmla="*/ 212 h 2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8" h="212">
                  <a:moveTo>
                    <a:pt x="238" y="0"/>
                  </a:moveTo>
                  <a:lnTo>
                    <a:pt x="68" y="0"/>
                  </a:lnTo>
                  <a:lnTo>
                    <a:pt x="47" y="42"/>
                  </a:lnTo>
                  <a:lnTo>
                    <a:pt x="17" y="85"/>
                  </a:lnTo>
                  <a:lnTo>
                    <a:pt x="0" y="115"/>
                  </a:lnTo>
                  <a:lnTo>
                    <a:pt x="39" y="178"/>
                  </a:lnTo>
                  <a:lnTo>
                    <a:pt x="43" y="208"/>
                  </a:lnTo>
                  <a:lnTo>
                    <a:pt x="43" y="212"/>
                  </a:lnTo>
                  <a:lnTo>
                    <a:pt x="238" y="212"/>
                  </a:lnTo>
                  <a:lnTo>
                    <a:pt x="238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66"/>
            <p:cNvSpPr>
              <a:spLocks/>
            </p:cNvSpPr>
            <p:nvPr/>
          </p:nvSpPr>
          <p:spPr bwMode="auto">
            <a:xfrm>
              <a:off x="2708" y="2582"/>
              <a:ext cx="132" cy="226"/>
            </a:xfrm>
            <a:custGeom>
              <a:avLst/>
              <a:gdLst>
                <a:gd name="T0" fmla="*/ 84 w 207"/>
                <a:gd name="T1" fmla="*/ 161 h 318"/>
                <a:gd name="T2" fmla="*/ 84 w 207"/>
                <a:gd name="T3" fmla="*/ 4 h 318"/>
                <a:gd name="T4" fmla="*/ 0 w 207"/>
                <a:gd name="T5" fmla="*/ 0 h 318"/>
                <a:gd name="T6" fmla="*/ 0 w 207"/>
                <a:gd name="T7" fmla="*/ 161 h 318"/>
                <a:gd name="T8" fmla="*/ 84 w 207"/>
                <a:gd name="T9" fmla="*/ 161 h 3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318"/>
                <a:gd name="T17" fmla="*/ 207 w 207"/>
                <a:gd name="T18" fmla="*/ 318 h 3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318">
                  <a:moveTo>
                    <a:pt x="207" y="318"/>
                  </a:moveTo>
                  <a:lnTo>
                    <a:pt x="207" y="9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207" y="31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67"/>
            <p:cNvSpPr>
              <a:spLocks/>
            </p:cNvSpPr>
            <p:nvPr/>
          </p:nvSpPr>
          <p:spPr bwMode="auto">
            <a:xfrm>
              <a:off x="2708" y="2427"/>
              <a:ext cx="132" cy="161"/>
            </a:xfrm>
            <a:custGeom>
              <a:avLst/>
              <a:gdLst>
                <a:gd name="T0" fmla="*/ 84 w 207"/>
                <a:gd name="T1" fmla="*/ 0 h 225"/>
                <a:gd name="T2" fmla="*/ 0 w 207"/>
                <a:gd name="T3" fmla="*/ 0 h 225"/>
                <a:gd name="T4" fmla="*/ 0 w 207"/>
                <a:gd name="T5" fmla="*/ 111 h 225"/>
                <a:gd name="T6" fmla="*/ 84 w 207"/>
                <a:gd name="T7" fmla="*/ 115 h 225"/>
                <a:gd name="T8" fmla="*/ 84 w 207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225"/>
                <a:gd name="T17" fmla="*/ 207 w 207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225">
                  <a:moveTo>
                    <a:pt x="207" y="0"/>
                  </a:moveTo>
                  <a:lnTo>
                    <a:pt x="0" y="0"/>
                  </a:lnTo>
                  <a:lnTo>
                    <a:pt x="0" y="216"/>
                  </a:lnTo>
                  <a:lnTo>
                    <a:pt x="207" y="225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68"/>
            <p:cNvSpPr>
              <a:spLocks/>
            </p:cNvSpPr>
            <p:nvPr/>
          </p:nvSpPr>
          <p:spPr bwMode="auto">
            <a:xfrm>
              <a:off x="2840" y="2427"/>
              <a:ext cx="138" cy="161"/>
            </a:xfrm>
            <a:custGeom>
              <a:avLst/>
              <a:gdLst>
                <a:gd name="T0" fmla="*/ 43 w 216"/>
                <a:gd name="T1" fmla="*/ 2 h 225"/>
                <a:gd name="T2" fmla="*/ 0 w 216"/>
                <a:gd name="T3" fmla="*/ 0 h 225"/>
                <a:gd name="T4" fmla="*/ 0 w 216"/>
                <a:gd name="T5" fmla="*/ 115 h 225"/>
                <a:gd name="T6" fmla="*/ 88 w 216"/>
                <a:gd name="T7" fmla="*/ 111 h 225"/>
                <a:gd name="T8" fmla="*/ 88 w 216"/>
                <a:gd name="T9" fmla="*/ 2 h 225"/>
                <a:gd name="T10" fmla="*/ 43 w 216"/>
                <a:gd name="T11" fmla="*/ 2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"/>
                <a:gd name="T19" fmla="*/ 0 h 225"/>
                <a:gd name="T20" fmla="*/ 216 w 216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" h="225">
                  <a:moveTo>
                    <a:pt x="106" y="4"/>
                  </a:moveTo>
                  <a:lnTo>
                    <a:pt x="0" y="0"/>
                  </a:lnTo>
                  <a:lnTo>
                    <a:pt x="0" y="225"/>
                  </a:lnTo>
                  <a:lnTo>
                    <a:pt x="216" y="216"/>
                  </a:lnTo>
                  <a:lnTo>
                    <a:pt x="216" y="4"/>
                  </a:lnTo>
                  <a:lnTo>
                    <a:pt x="106" y="4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69"/>
            <p:cNvSpPr>
              <a:spLocks/>
            </p:cNvSpPr>
            <p:nvPr/>
          </p:nvSpPr>
          <p:spPr bwMode="auto">
            <a:xfrm>
              <a:off x="2840" y="2582"/>
              <a:ext cx="142" cy="158"/>
            </a:xfrm>
            <a:custGeom>
              <a:avLst/>
              <a:gdLst>
                <a:gd name="T0" fmla="*/ 89 w 221"/>
                <a:gd name="T1" fmla="*/ 0 h 225"/>
                <a:gd name="T2" fmla="*/ 0 w 221"/>
                <a:gd name="T3" fmla="*/ 4 h 225"/>
                <a:gd name="T4" fmla="*/ 0 w 221"/>
                <a:gd name="T5" fmla="*/ 111 h 225"/>
                <a:gd name="T6" fmla="*/ 91 w 221"/>
                <a:gd name="T7" fmla="*/ 111 h 225"/>
                <a:gd name="T8" fmla="*/ 89 w 221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"/>
                <a:gd name="T16" fmla="*/ 0 h 225"/>
                <a:gd name="T17" fmla="*/ 221 w 221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" h="225">
                  <a:moveTo>
                    <a:pt x="216" y="0"/>
                  </a:moveTo>
                  <a:lnTo>
                    <a:pt x="0" y="9"/>
                  </a:lnTo>
                  <a:lnTo>
                    <a:pt x="0" y="225"/>
                  </a:lnTo>
                  <a:lnTo>
                    <a:pt x="221" y="225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70"/>
            <p:cNvSpPr>
              <a:spLocks/>
            </p:cNvSpPr>
            <p:nvPr/>
          </p:nvSpPr>
          <p:spPr bwMode="auto">
            <a:xfrm>
              <a:off x="2978" y="2582"/>
              <a:ext cx="135" cy="158"/>
            </a:xfrm>
            <a:custGeom>
              <a:avLst/>
              <a:gdLst>
                <a:gd name="T0" fmla="*/ 88 w 208"/>
                <a:gd name="T1" fmla="*/ 0 h 225"/>
                <a:gd name="T2" fmla="*/ 0 w 208"/>
                <a:gd name="T3" fmla="*/ 0 h 225"/>
                <a:gd name="T4" fmla="*/ 2 w 208"/>
                <a:gd name="T5" fmla="*/ 111 h 225"/>
                <a:gd name="T6" fmla="*/ 88 w 208"/>
                <a:gd name="T7" fmla="*/ 111 h 225"/>
                <a:gd name="T8" fmla="*/ 88 w 208"/>
                <a:gd name="T9" fmla="*/ 0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25"/>
                <a:gd name="T17" fmla="*/ 208 w 20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25">
                  <a:moveTo>
                    <a:pt x="208" y="0"/>
                  </a:moveTo>
                  <a:lnTo>
                    <a:pt x="0" y="0"/>
                  </a:lnTo>
                  <a:lnTo>
                    <a:pt x="5" y="225"/>
                  </a:lnTo>
                  <a:lnTo>
                    <a:pt x="208" y="2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FFECE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171"/>
            <p:cNvSpPr>
              <a:spLocks noChangeArrowheads="1"/>
            </p:cNvSpPr>
            <p:nvPr/>
          </p:nvSpPr>
          <p:spPr bwMode="auto">
            <a:xfrm>
              <a:off x="2978" y="2431"/>
              <a:ext cx="135" cy="15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72"/>
            <p:cNvSpPr>
              <a:spLocks/>
            </p:cNvSpPr>
            <p:nvPr/>
          </p:nvSpPr>
          <p:spPr bwMode="auto">
            <a:xfrm>
              <a:off x="3113" y="2431"/>
              <a:ext cx="119" cy="151"/>
            </a:xfrm>
            <a:custGeom>
              <a:avLst/>
              <a:gdLst>
                <a:gd name="T0" fmla="*/ 0 w 186"/>
                <a:gd name="T1" fmla="*/ 0 h 212"/>
                <a:gd name="T2" fmla="*/ 0 w 186"/>
                <a:gd name="T3" fmla="*/ 108 h 212"/>
                <a:gd name="T4" fmla="*/ 45 w 186"/>
                <a:gd name="T5" fmla="*/ 108 h 212"/>
                <a:gd name="T6" fmla="*/ 45 w 186"/>
                <a:gd name="T7" fmla="*/ 101 h 212"/>
                <a:gd name="T8" fmla="*/ 76 w 186"/>
                <a:gd name="T9" fmla="*/ 101 h 212"/>
                <a:gd name="T10" fmla="*/ 76 w 186"/>
                <a:gd name="T11" fmla="*/ 0 h 212"/>
                <a:gd name="T12" fmla="*/ 0 w 186"/>
                <a:gd name="T13" fmla="*/ 0 h 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212"/>
                <a:gd name="T23" fmla="*/ 186 w 186"/>
                <a:gd name="T24" fmla="*/ 212 h 2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212">
                  <a:moveTo>
                    <a:pt x="0" y="0"/>
                  </a:moveTo>
                  <a:lnTo>
                    <a:pt x="0" y="212"/>
                  </a:lnTo>
                  <a:lnTo>
                    <a:pt x="110" y="212"/>
                  </a:lnTo>
                  <a:lnTo>
                    <a:pt x="110" y="199"/>
                  </a:lnTo>
                  <a:lnTo>
                    <a:pt x="186" y="199"/>
                  </a:lnTo>
                  <a:lnTo>
                    <a:pt x="18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73"/>
            <p:cNvSpPr>
              <a:spLocks/>
            </p:cNvSpPr>
            <p:nvPr/>
          </p:nvSpPr>
          <p:spPr bwMode="auto">
            <a:xfrm>
              <a:off x="3113" y="2572"/>
              <a:ext cx="119" cy="168"/>
            </a:xfrm>
            <a:custGeom>
              <a:avLst/>
              <a:gdLst>
                <a:gd name="T0" fmla="*/ 76 w 186"/>
                <a:gd name="T1" fmla="*/ 0 h 238"/>
                <a:gd name="T2" fmla="*/ 45 w 186"/>
                <a:gd name="T3" fmla="*/ 0 h 238"/>
                <a:gd name="T4" fmla="*/ 45 w 186"/>
                <a:gd name="T5" fmla="*/ 6 h 238"/>
                <a:gd name="T6" fmla="*/ 0 w 186"/>
                <a:gd name="T7" fmla="*/ 6 h 238"/>
                <a:gd name="T8" fmla="*/ 0 w 186"/>
                <a:gd name="T9" fmla="*/ 119 h 238"/>
                <a:gd name="T10" fmla="*/ 44 w 186"/>
                <a:gd name="T11" fmla="*/ 119 h 238"/>
                <a:gd name="T12" fmla="*/ 44 w 186"/>
                <a:gd name="T13" fmla="*/ 108 h 238"/>
                <a:gd name="T14" fmla="*/ 76 w 186"/>
                <a:gd name="T15" fmla="*/ 108 h 238"/>
                <a:gd name="T16" fmla="*/ 76 w 186"/>
                <a:gd name="T17" fmla="*/ 0 h 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6"/>
                <a:gd name="T28" fmla="*/ 0 h 238"/>
                <a:gd name="T29" fmla="*/ 186 w 186"/>
                <a:gd name="T30" fmla="*/ 238 h 2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6" h="238">
                  <a:moveTo>
                    <a:pt x="186" y="0"/>
                  </a:moveTo>
                  <a:lnTo>
                    <a:pt x="110" y="0"/>
                  </a:lnTo>
                  <a:lnTo>
                    <a:pt x="110" y="13"/>
                  </a:lnTo>
                  <a:lnTo>
                    <a:pt x="0" y="13"/>
                  </a:lnTo>
                  <a:lnTo>
                    <a:pt x="0" y="238"/>
                  </a:lnTo>
                  <a:lnTo>
                    <a:pt x="106" y="238"/>
                  </a:lnTo>
                  <a:lnTo>
                    <a:pt x="106" y="217"/>
                  </a:lnTo>
                  <a:lnTo>
                    <a:pt x="186" y="217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74"/>
            <p:cNvSpPr>
              <a:spLocks/>
            </p:cNvSpPr>
            <p:nvPr/>
          </p:nvSpPr>
          <p:spPr bwMode="auto">
            <a:xfrm>
              <a:off x="3232" y="2431"/>
              <a:ext cx="175" cy="111"/>
            </a:xfrm>
            <a:custGeom>
              <a:avLst/>
              <a:gdLst>
                <a:gd name="T0" fmla="*/ 0 w 272"/>
                <a:gd name="T1" fmla="*/ 0 h 157"/>
                <a:gd name="T2" fmla="*/ 0 w 272"/>
                <a:gd name="T3" fmla="*/ 51 h 157"/>
                <a:gd name="T4" fmla="*/ 26 w 272"/>
                <a:gd name="T5" fmla="*/ 51 h 157"/>
                <a:gd name="T6" fmla="*/ 26 w 272"/>
                <a:gd name="T7" fmla="*/ 78 h 157"/>
                <a:gd name="T8" fmla="*/ 50 w 272"/>
                <a:gd name="T9" fmla="*/ 78 h 157"/>
                <a:gd name="T10" fmla="*/ 60 w 272"/>
                <a:gd name="T11" fmla="*/ 57 h 157"/>
                <a:gd name="T12" fmla="*/ 63 w 272"/>
                <a:gd name="T13" fmla="*/ 49 h 157"/>
                <a:gd name="T14" fmla="*/ 65 w 272"/>
                <a:gd name="T15" fmla="*/ 57 h 157"/>
                <a:gd name="T16" fmla="*/ 72 w 272"/>
                <a:gd name="T17" fmla="*/ 53 h 157"/>
                <a:gd name="T18" fmla="*/ 91 w 272"/>
                <a:gd name="T19" fmla="*/ 53 h 157"/>
                <a:gd name="T20" fmla="*/ 91 w 272"/>
                <a:gd name="T21" fmla="*/ 34 h 157"/>
                <a:gd name="T22" fmla="*/ 109 w 272"/>
                <a:gd name="T23" fmla="*/ 34 h 157"/>
                <a:gd name="T24" fmla="*/ 113 w 272"/>
                <a:gd name="T25" fmla="*/ 21 h 157"/>
                <a:gd name="T26" fmla="*/ 113 w 272"/>
                <a:gd name="T27" fmla="*/ 0 h 157"/>
                <a:gd name="T28" fmla="*/ 0 w 272"/>
                <a:gd name="T29" fmla="*/ 0 h 1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2"/>
                <a:gd name="T46" fmla="*/ 0 h 157"/>
                <a:gd name="T47" fmla="*/ 272 w 272"/>
                <a:gd name="T48" fmla="*/ 157 h 1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2" h="157">
                  <a:moveTo>
                    <a:pt x="0" y="0"/>
                  </a:moveTo>
                  <a:lnTo>
                    <a:pt x="0" y="102"/>
                  </a:lnTo>
                  <a:lnTo>
                    <a:pt x="64" y="102"/>
                  </a:lnTo>
                  <a:lnTo>
                    <a:pt x="64" y="157"/>
                  </a:lnTo>
                  <a:lnTo>
                    <a:pt x="119" y="157"/>
                  </a:lnTo>
                  <a:lnTo>
                    <a:pt x="145" y="115"/>
                  </a:lnTo>
                  <a:lnTo>
                    <a:pt x="153" y="98"/>
                  </a:lnTo>
                  <a:lnTo>
                    <a:pt x="157" y="115"/>
                  </a:lnTo>
                  <a:lnTo>
                    <a:pt x="174" y="106"/>
                  </a:lnTo>
                  <a:lnTo>
                    <a:pt x="221" y="106"/>
                  </a:lnTo>
                  <a:lnTo>
                    <a:pt x="221" y="68"/>
                  </a:lnTo>
                  <a:lnTo>
                    <a:pt x="263" y="68"/>
                  </a:lnTo>
                  <a:lnTo>
                    <a:pt x="272" y="43"/>
                  </a:lnTo>
                  <a:lnTo>
                    <a:pt x="2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75"/>
            <p:cNvSpPr>
              <a:spLocks/>
            </p:cNvSpPr>
            <p:nvPr/>
          </p:nvSpPr>
          <p:spPr bwMode="auto">
            <a:xfrm>
              <a:off x="3232" y="2503"/>
              <a:ext cx="136" cy="230"/>
            </a:xfrm>
            <a:custGeom>
              <a:avLst/>
              <a:gdLst>
                <a:gd name="T0" fmla="*/ 0 w 212"/>
                <a:gd name="T1" fmla="*/ 0 h 322"/>
                <a:gd name="T2" fmla="*/ 0 w 212"/>
                <a:gd name="T3" fmla="*/ 139 h 322"/>
                <a:gd name="T4" fmla="*/ 21 w 212"/>
                <a:gd name="T5" fmla="*/ 139 h 322"/>
                <a:gd name="T6" fmla="*/ 21 w 212"/>
                <a:gd name="T7" fmla="*/ 149 h 322"/>
                <a:gd name="T8" fmla="*/ 66 w 212"/>
                <a:gd name="T9" fmla="*/ 151 h 322"/>
                <a:gd name="T10" fmla="*/ 68 w 212"/>
                <a:gd name="T11" fmla="*/ 164 h 322"/>
                <a:gd name="T12" fmla="*/ 87 w 212"/>
                <a:gd name="T13" fmla="*/ 164 h 322"/>
                <a:gd name="T14" fmla="*/ 87 w 212"/>
                <a:gd name="T15" fmla="*/ 121 h 322"/>
                <a:gd name="T16" fmla="*/ 75 w 212"/>
                <a:gd name="T17" fmla="*/ 110 h 322"/>
                <a:gd name="T18" fmla="*/ 68 w 212"/>
                <a:gd name="T19" fmla="*/ 106 h 322"/>
                <a:gd name="T20" fmla="*/ 56 w 212"/>
                <a:gd name="T21" fmla="*/ 104 h 322"/>
                <a:gd name="T22" fmla="*/ 44 w 212"/>
                <a:gd name="T23" fmla="*/ 104 h 322"/>
                <a:gd name="T24" fmla="*/ 40 w 212"/>
                <a:gd name="T25" fmla="*/ 84 h 322"/>
                <a:gd name="T26" fmla="*/ 51 w 212"/>
                <a:gd name="T27" fmla="*/ 78 h 322"/>
                <a:gd name="T28" fmla="*/ 51 w 212"/>
                <a:gd name="T29" fmla="*/ 63 h 322"/>
                <a:gd name="T30" fmla="*/ 49 w 212"/>
                <a:gd name="T31" fmla="*/ 28 h 322"/>
                <a:gd name="T32" fmla="*/ 26 w 212"/>
                <a:gd name="T33" fmla="*/ 28 h 322"/>
                <a:gd name="T34" fmla="*/ 26 w 212"/>
                <a:gd name="T35" fmla="*/ 0 h 322"/>
                <a:gd name="T36" fmla="*/ 0 w 212"/>
                <a:gd name="T37" fmla="*/ 0 h 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322"/>
                <a:gd name="T59" fmla="*/ 212 w 212"/>
                <a:gd name="T60" fmla="*/ 322 h 3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322">
                  <a:moveTo>
                    <a:pt x="0" y="0"/>
                  </a:moveTo>
                  <a:lnTo>
                    <a:pt x="0" y="271"/>
                  </a:lnTo>
                  <a:lnTo>
                    <a:pt x="51" y="271"/>
                  </a:lnTo>
                  <a:lnTo>
                    <a:pt x="51" y="292"/>
                  </a:lnTo>
                  <a:lnTo>
                    <a:pt x="161" y="297"/>
                  </a:lnTo>
                  <a:lnTo>
                    <a:pt x="166" y="322"/>
                  </a:lnTo>
                  <a:lnTo>
                    <a:pt x="212" y="322"/>
                  </a:lnTo>
                  <a:lnTo>
                    <a:pt x="212" y="237"/>
                  </a:lnTo>
                  <a:lnTo>
                    <a:pt x="183" y="216"/>
                  </a:lnTo>
                  <a:lnTo>
                    <a:pt x="166" y="208"/>
                  </a:lnTo>
                  <a:lnTo>
                    <a:pt x="136" y="203"/>
                  </a:lnTo>
                  <a:lnTo>
                    <a:pt x="106" y="203"/>
                  </a:lnTo>
                  <a:lnTo>
                    <a:pt x="98" y="165"/>
                  </a:lnTo>
                  <a:lnTo>
                    <a:pt x="123" y="152"/>
                  </a:lnTo>
                  <a:lnTo>
                    <a:pt x="123" y="123"/>
                  </a:lnTo>
                  <a:lnTo>
                    <a:pt x="119" y="55"/>
                  </a:lnTo>
                  <a:lnTo>
                    <a:pt x="64" y="55"/>
                  </a:lnTo>
                  <a:lnTo>
                    <a:pt x="64" y="0"/>
                  </a:lnTo>
                  <a:lnTo>
                    <a:pt x="0" y="0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rgbClr val="30A353"/>
              </a:bgClr>
            </a:patt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76"/>
            <p:cNvSpPr>
              <a:spLocks/>
            </p:cNvSpPr>
            <p:nvPr/>
          </p:nvSpPr>
          <p:spPr bwMode="auto">
            <a:xfrm>
              <a:off x="3429" y="2463"/>
              <a:ext cx="250" cy="179"/>
            </a:xfrm>
            <a:custGeom>
              <a:avLst/>
              <a:gdLst>
                <a:gd name="T0" fmla="*/ 0 w 389"/>
                <a:gd name="T1" fmla="*/ 117 h 250"/>
                <a:gd name="T2" fmla="*/ 5 w 389"/>
                <a:gd name="T3" fmla="*/ 128 h 250"/>
                <a:gd name="T4" fmla="*/ 70 w 389"/>
                <a:gd name="T5" fmla="*/ 128 h 250"/>
                <a:gd name="T6" fmla="*/ 161 w 389"/>
                <a:gd name="T7" fmla="*/ 122 h 250"/>
                <a:gd name="T8" fmla="*/ 161 w 389"/>
                <a:gd name="T9" fmla="*/ 120 h 250"/>
                <a:gd name="T10" fmla="*/ 157 w 389"/>
                <a:gd name="T11" fmla="*/ 78 h 250"/>
                <a:gd name="T12" fmla="*/ 145 w 389"/>
                <a:gd name="T13" fmla="*/ 48 h 250"/>
                <a:gd name="T14" fmla="*/ 136 w 389"/>
                <a:gd name="T15" fmla="*/ 32 h 250"/>
                <a:gd name="T16" fmla="*/ 131 w 389"/>
                <a:gd name="T17" fmla="*/ 17 h 250"/>
                <a:gd name="T18" fmla="*/ 119 w 389"/>
                <a:gd name="T19" fmla="*/ 13 h 250"/>
                <a:gd name="T20" fmla="*/ 103 w 389"/>
                <a:gd name="T21" fmla="*/ 4 h 250"/>
                <a:gd name="T22" fmla="*/ 98 w 389"/>
                <a:gd name="T23" fmla="*/ 0 h 250"/>
                <a:gd name="T24" fmla="*/ 91 w 389"/>
                <a:gd name="T25" fmla="*/ 9 h 250"/>
                <a:gd name="T26" fmla="*/ 82 w 389"/>
                <a:gd name="T27" fmla="*/ 9 h 250"/>
                <a:gd name="T28" fmla="*/ 73 w 389"/>
                <a:gd name="T29" fmla="*/ 26 h 250"/>
                <a:gd name="T30" fmla="*/ 61 w 389"/>
                <a:gd name="T31" fmla="*/ 26 h 250"/>
                <a:gd name="T32" fmla="*/ 47 w 389"/>
                <a:gd name="T33" fmla="*/ 28 h 250"/>
                <a:gd name="T34" fmla="*/ 42 w 389"/>
                <a:gd name="T35" fmla="*/ 32 h 250"/>
                <a:gd name="T36" fmla="*/ 31 w 389"/>
                <a:gd name="T37" fmla="*/ 32 h 250"/>
                <a:gd name="T38" fmla="*/ 28 w 389"/>
                <a:gd name="T39" fmla="*/ 41 h 250"/>
                <a:gd name="T40" fmla="*/ 30 w 389"/>
                <a:gd name="T41" fmla="*/ 54 h 250"/>
                <a:gd name="T42" fmla="*/ 13 w 389"/>
                <a:gd name="T43" fmla="*/ 57 h 250"/>
                <a:gd name="T44" fmla="*/ 22 w 389"/>
                <a:gd name="T45" fmla="*/ 59 h 250"/>
                <a:gd name="T46" fmla="*/ 0 w 389"/>
                <a:gd name="T47" fmla="*/ 117 h 2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9"/>
                <a:gd name="T73" fmla="*/ 0 h 250"/>
                <a:gd name="T74" fmla="*/ 389 w 389"/>
                <a:gd name="T75" fmla="*/ 250 h 2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9" h="250">
                  <a:moveTo>
                    <a:pt x="0" y="229"/>
                  </a:moveTo>
                  <a:lnTo>
                    <a:pt x="12" y="250"/>
                  </a:lnTo>
                  <a:lnTo>
                    <a:pt x="169" y="250"/>
                  </a:lnTo>
                  <a:lnTo>
                    <a:pt x="389" y="237"/>
                  </a:lnTo>
                  <a:lnTo>
                    <a:pt x="389" y="233"/>
                  </a:lnTo>
                  <a:lnTo>
                    <a:pt x="381" y="152"/>
                  </a:lnTo>
                  <a:lnTo>
                    <a:pt x="351" y="93"/>
                  </a:lnTo>
                  <a:lnTo>
                    <a:pt x="330" y="63"/>
                  </a:lnTo>
                  <a:lnTo>
                    <a:pt x="317" y="34"/>
                  </a:lnTo>
                  <a:lnTo>
                    <a:pt x="288" y="25"/>
                  </a:lnTo>
                  <a:lnTo>
                    <a:pt x="250" y="8"/>
                  </a:lnTo>
                  <a:lnTo>
                    <a:pt x="237" y="0"/>
                  </a:lnTo>
                  <a:lnTo>
                    <a:pt x="220" y="17"/>
                  </a:lnTo>
                  <a:lnTo>
                    <a:pt x="199" y="17"/>
                  </a:lnTo>
                  <a:lnTo>
                    <a:pt x="178" y="51"/>
                  </a:lnTo>
                  <a:lnTo>
                    <a:pt x="148" y="51"/>
                  </a:lnTo>
                  <a:lnTo>
                    <a:pt x="114" y="55"/>
                  </a:lnTo>
                  <a:lnTo>
                    <a:pt x="101" y="63"/>
                  </a:lnTo>
                  <a:lnTo>
                    <a:pt x="76" y="63"/>
                  </a:lnTo>
                  <a:lnTo>
                    <a:pt x="67" y="80"/>
                  </a:lnTo>
                  <a:lnTo>
                    <a:pt x="72" y="106"/>
                  </a:lnTo>
                  <a:lnTo>
                    <a:pt x="33" y="110"/>
                  </a:lnTo>
                  <a:lnTo>
                    <a:pt x="55" y="114"/>
                  </a:lnTo>
                  <a:lnTo>
                    <a:pt x="0" y="229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rgbClr val="006837"/>
              </a:bgClr>
            </a:patt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77"/>
            <p:cNvSpPr>
              <a:spLocks/>
            </p:cNvSpPr>
            <p:nvPr/>
          </p:nvSpPr>
          <p:spPr bwMode="auto">
            <a:xfrm>
              <a:off x="3537" y="2632"/>
              <a:ext cx="174" cy="232"/>
            </a:xfrm>
            <a:custGeom>
              <a:avLst/>
              <a:gdLst>
                <a:gd name="T0" fmla="*/ 0 w 271"/>
                <a:gd name="T1" fmla="*/ 6 h 326"/>
                <a:gd name="T2" fmla="*/ 0 w 271"/>
                <a:gd name="T3" fmla="*/ 125 h 326"/>
                <a:gd name="T4" fmla="*/ 22 w 271"/>
                <a:gd name="T5" fmla="*/ 125 h 326"/>
                <a:gd name="T6" fmla="*/ 22 w 271"/>
                <a:gd name="T7" fmla="*/ 165 h 326"/>
                <a:gd name="T8" fmla="*/ 112 w 271"/>
                <a:gd name="T9" fmla="*/ 161 h 326"/>
                <a:gd name="T10" fmla="*/ 110 w 271"/>
                <a:gd name="T11" fmla="*/ 159 h 326"/>
                <a:gd name="T12" fmla="*/ 105 w 271"/>
                <a:gd name="T13" fmla="*/ 127 h 326"/>
                <a:gd name="T14" fmla="*/ 105 w 271"/>
                <a:gd name="T15" fmla="*/ 69 h 326"/>
                <a:gd name="T16" fmla="*/ 92 w 271"/>
                <a:gd name="T17" fmla="*/ 34 h 326"/>
                <a:gd name="T18" fmla="*/ 91 w 271"/>
                <a:gd name="T19" fmla="*/ 0 h 326"/>
                <a:gd name="T20" fmla="*/ 0 w 271"/>
                <a:gd name="T21" fmla="*/ 6 h 3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1"/>
                <a:gd name="T34" fmla="*/ 0 h 326"/>
                <a:gd name="T35" fmla="*/ 271 w 271"/>
                <a:gd name="T36" fmla="*/ 326 h 3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1" h="326">
                  <a:moveTo>
                    <a:pt x="0" y="13"/>
                  </a:moveTo>
                  <a:lnTo>
                    <a:pt x="0" y="246"/>
                  </a:lnTo>
                  <a:lnTo>
                    <a:pt x="55" y="246"/>
                  </a:lnTo>
                  <a:lnTo>
                    <a:pt x="55" y="326"/>
                  </a:lnTo>
                  <a:lnTo>
                    <a:pt x="271" y="318"/>
                  </a:lnTo>
                  <a:lnTo>
                    <a:pt x="267" y="314"/>
                  </a:lnTo>
                  <a:lnTo>
                    <a:pt x="254" y="250"/>
                  </a:lnTo>
                  <a:lnTo>
                    <a:pt x="254" y="136"/>
                  </a:lnTo>
                  <a:lnTo>
                    <a:pt x="225" y="68"/>
                  </a:lnTo>
                  <a:lnTo>
                    <a:pt x="220" y="0"/>
                  </a:lnTo>
                  <a:lnTo>
                    <a:pt x="0" y="13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rgbClr val="30A354"/>
              </a:bgClr>
            </a:patt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78"/>
            <p:cNvSpPr>
              <a:spLocks/>
            </p:cNvSpPr>
            <p:nvPr/>
          </p:nvSpPr>
          <p:spPr bwMode="auto">
            <a:xfrm>
              <a:off x="3572" y="2859"/>
              <a:ext cx="172" cy="268"/>
            </a:xfrm>
            <a:custGeom>
              <a:avLst/>
              <a:gdLst>
                <a:gd name="T0" fmla="*/ 0 w 267"/>
                <a:gd name="T1" fmla="*/ 86 h 377"/>
                <a:gd name="T2" fmla="*/ 50 w 267"/>
                <a:gd name="T3" fmla="*/ 83 h 377"/>
                <a:gd name="T4" fmla="*/ 50 w 267"/>
                <a:gd name="T5" fmla="*/ 150 h 377"/>
                <a:gd name="T6" fmla="*/ 53 w 267"/>
                <a:gd name="T7" fmla="*/ 148 h 377"/>
                <a:gd name="T8" fmla="*/ 64 w 267"/>
                <a:gd name="T9" fmla="*/ 144 h 377"/>
                <a:gd name="T10" fmla="*/ 67 w 267"/>
                <a:gd name="T11" fmla="*/ 154 h 377"/>
                <a:gd name="T12" fmla="*/ 71 w 267"/>
                <a:gd name="T13" fmla="*/ 159 h 377"/>
                <a:gd name="T14" fmla="*/ 67 w 267"/>
                <a:gd name="T15" fmla="*/ 167 h 377"/>
                <a:gd name="T16" fmla="*/ 64 w 267"/>
                <a:gd name="T17" fmla="*/ 176 h 377"/>
                <a:gd name="T18" fmla="*/ 71 w 267"/>
                <a:gd name="T19" fmla="*/ 176 h 377"/>
                <a:gd name="T20" fmla="*/ 67 w 267"/>
                <a:gd name="T21" fmla="*/ 184 h 377"/>
                <a:gd name="T22" fmla="*/ 71 w 267"/>
                <a:gd name="T23" fmla="*/ 184 h 377"/>
                <a:gd name="T24" fmla="*/ 74 w 267"/>
                <a:gd name="T25" fmla="*/ 191 h 377"/>
                <a:gd name="T26" fmla="*/ 93 w 267"/>
                <a:gd name="T27" fmla="*/ 165 h 377"/>
                <a:gd name="T28" fmla="*/ 99 w 267"/>
                <a:gd name="T29" fmla="*/ 159 h 377"/>
                <a:gd name="T30" fmla="*/ 97 w 267"/>
                <a:gd name="T31" fmla="*/ 150 h 377"/>
                <a:gd name="T32" fmla="*/ 100 w 267"/>
                <a:gd name="T33" fmla="*/ 139 h 377"/>
                <a:gd name="T34" fmla="*/ 102 w 267"/>
                <a:gd name="T35" fmla="*/ 116 h 377"/>
                <a:gd name="T36" fmla="*/ 99 w 267"/>
                <a:gd name="T37" fmla="*/ 114 h 377"/>
                <a:gd name="T38" fmla="*/ 100 w 267"/>
                <a:gd name="T39" fmla="*/ 83 h 377"/>
                <a:gd name="T40" fmla="*/ 102 w 267"/>
                <a:gd name="T41" fmla="*/ 66 h 377"/>
                <a:gd name="T42" fmla="*/ 106 w 267"/>
                <a:gd name="T43" fmla="*/ 60 h 377"/>
                <a:gd name="T44" fmla="*/ 109 w 267"/>
                <a:gd name="T45" fmla="*/ 53 h 377"/>
                <a:gd name="T46" fmla="*/ 111 w 267"/>
                <a:gd name="T47" fmla="*/ 47 h 377"/>
                <a:gd name="T48" fmla="*/ 106 w 267"/>
                <a:gd name="T49" fmla="*/ 38 h 377"/>
                <a:gd name="T50" fmla="*/ 99 w 267"/>
                <a:gd name="T51" fmla="*/ 19 h 377"/>
                <a:gd name="T52" fmla="*/ 90 w 267"/>
                <a:gd name="T53" fmla="*/ 0 h 377"/>
                <a:gd name="T54" fmla="*/ 0 w 267"/>
                <a:gd name="T55" fmla="*/ 4 h 377"/>
                <a:gd name="T56" fmla="*/ 0 w 267"/>
                <a:gd name="T57" fmla="*/ 86 h 3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7"/>
                <a:gd name="T88" fmla="*/ 0 h 377"/>
                <a:gd name="T89" fmla="*/ 267 w 267"/>
                <a:gd name="T90" fmla="*/ 377 h 37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7" h="377">
                  <a:moveTo>
                    <a:pt x="0" y="170"/>
                  </a:moveTo>
                  <a:lnTo>
                    <a:pt x="119" y="165"/>
                  </a:lnTo>
                  <a:lnTo>
                    <a:pt x="119" y="297"/>
                  </a:lnTo>
                  <a:lnTo>
                    <a:pt x="127" y="292"/>
                  </a:lnTo>
                  <a:lnTo>
                    <a:pt x="153" y="284"/>
                  </a:lnTo>
                  <a:lnTo>
                    <a:pt x="161" y="305"/>
                  </a:lnTo>
                  <a:lnTo>
                    <a:pt x="170" y="314"/>
                  </a:lnTo>
                  <a:lnTo>
                    <a:pt x="161" y="331"/>
                  </a:lnTo>
                  <a:lnTo>
                    <a:pt x="153" y="348"/>
                  </a:lnTo>
                  <a:lnTo>
                    <a:pt x="170" y="348"/>
                  </a:lnTo>
                  <a:lnTo>
                    <a:pt x="161" y="365"/>
                  </a:lnTo>
                  <a:lnTo>
                    <a:pt x="170" y="365"/>
                  </a:lnTo>
                  <a:lnTo>
                    <a:pt x="178" y="377"/>
                  </a:lnTo>
                  <a:lnTo>
                    <a:pt x="225" y="326"/>
                  </a:lnTo>
                  <a:lnTo>
                    <a:pt x="237" y="314"/>
                  </a:lnTo>
                  <a:lnTo>
                    <a:pt x="233" y="297"/>
                  </a:lnTo>
                  <a:lnTo>
                    <a:pt x="242" y="276"/>
                  </a:lnTo>
                  <a:lnTo>
                    <a:pt x="246" y="229"/>
                  </a:lnTo>
                  <a:lnTo>
                    <a:pt x="237" y="225"/>
                  </a:lnTo>
                  <a:lnTo>
                    <a:pt x="242" y="165"/>
                  </a:lnTo>
                  <a:lnTo>
                    <a:pt x="246" y="131"/>
                  </a:lnTo>
                  <a:lnTo>
                    <a:pt x="254" y="119"/>
                  </a:lnTo>
                  <a:lnTo>
                    <a:pt x="263" y="106"/>
                  </a:lnTo>
                  <a:lnTo>
                    <a:pt x="267" y="93"/>
                  </a:lnTo>
                  <a:lnTo>
                    <a:pt x="254" y="76"/>
                  </a:lnTo>
                  <a:lnTo>
                    <a:pt x="237" y="38"/>
                  </a:lnTo>
                  <a:lnTo>
                    <a:pt x="216" y="0"/>
                  </a:lnTo>
                  <a:lnTo>
                    <a:pt x="0" y="8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79"/>
            <p:cNvSpPr>
              <a:spLocks/>
            </p:cNvSpPr>
            <p:nvPr/>
          </p:nvSpPr>
          <p:spPr bwMode="auto">
            <a:xfrm>
              <a:off x="3436" y="2792"/>
              <a:ext cx="136" cy="197"/>
            </a:xfrm>
            <a:custGeom>
              <a:avLst/>
              <a:gdLst>
                <a:gd name="T0" fmla="*/ 0 w 212"/>
                <a:gd name="T1" fmla="*/ 28 h 275"/>
                <a:gd name="T2" fmla="*/ 4 w 212"/>
                <a:gd name="T3" fmla="*/ 141 h 275"/>
                <a:gd name="T4" fmla="*/ 68 w 212"/>
                <a:gd name="T5" fmla="*/ 137 h 275"/>
                <a:gd name="T6" fmla="*/ 87 w 212"/>
                <a:gd name="T7" fmla="*/ 135 h 275"/>
                <a:gd name="T8" fmla="*/ 87 w 212"/>
                <a:gd name="T9" fmla="*/ 11 h 275"/>
                <a:gd name="T10" fmla="*/ 65 w 212"/>
                <a:gd name="T11" fmla="*/ 11 h 275"/>
                <a:gd name="T12" fmla="*/ 65 w 212"/>
                <a:gd name="T13" fmla="*/ 0 h 275"/>
                <a:gd name="T14" fmla="*/ 21 w 212"/>
                <a:gd name="T15" fmla="*/ 2 h 275"/>
                <a:gd name="T16" fmla="*/ 21 w 212"/>
                <a:gd name="T17" fmla="*/ 28 h 275"/>
                <a:gd name="T18" fmla="*/ 0 w 212"/>
                <a:gd name="T19" fmla="*/ 28 h 2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2"/>
                <a:gd name="T31" fmla="*/ 0 h 275"/>
                <a:gd name="T32" fmla="*/ 212 w 212"/>
                <a:gd name="T33" fmla="*/ 275 h 2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2" h="275">
                  <a:moveTo>
                    <a:pt x="0" y="55"/>
                  </a:moveTo>
                  <a:lnTo>
                    <a:pt x="9" y="275"/>
                  </a:lnTo>
                  <a:lnTo>
                    <a:pt x="166" y="267"/>
                  </a:lnTo>
                  <a:lnTo>
                    <a:pt x="212" y="263"/>
                  </a:lnTo>
                  <a:lnTo>
                    <a:pt x="212" y="21"/>
                  </a:lnTo>
                  <a:lnTo>
                    <a:pt x="157" y="21"/>
                  </a:lnTo>
                  <a:lnTo>
                    <a:pt x="157" y="0"/>
                  </a:lnTo>
                  <a:lnTo>
                    <a:pt x="51" y="4"/>
                  </a:lnTo>
                  <a:lnTo>
                    <a:pt x="51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80"/>
            <p:cNvSpPr>
              <a:spLocks/>
            </p:cNvSpPr>
            <p:nvPr/>
          </p:nvSpPr>
          <p:spPr bwMode="auto">
            <a:xfrm>
              <a:off x="3368" y="2622"/>
              <a:ext cx="169" cy="216"/>
            </a:xfrm>
            <a:custGeom>
              <a:avLst/>
              <a:gdLst>
                <a:gd name="T0" fmla="*/ 0 w 263"/>
                <a:gd name="T1" fmla="*/ 35 h 301"/>
                <a:gd name="T2" fmla="*/ 0 w 263"/>
                <a:gd name="T3" fmla="*/ 79 h 301"/>
                <a:gd name="T4" fmla="*/ 2 w 263"/>
                <a:gd name="T5" fmla="*/ 155 h 301"/>
                <a:gd name="T6" fmla="*/ 44 w 263"/>
                <a:gd name="T7" fmla="*/ 151 h 301"/>
                <a:gd name="T8" fmla="*/ 65 w 263"/>
                <a:gd name="T9" fmla="*/ 151 h 301"/>
                <a:gd name="T10" fmla="*/ 65 w 263"/>
                <a:gd name="T11" fmla="*/ 125 h 301"/>
                <a:gd name="T12" fmla="*/ 109 w 263"/>
                <a:gd name="T13" fmla="*/ 123 h 301"/>
                <a:gd name="T14" fmla="*/ 109 w 263"/>
                <a:gd name="T15" fmla="*/ 14 h 301"/>
                <a:gd name="T16" fmla="*/ 44 w 263"/>
                <a:gd name="T17" fmla="*/ 14 h 301"/>
                <a:gd name="T18" fmla="*/ 39 w 263"/>
                <a:gd name="T19" fmla="*/ 3 h 301"/>
                <a:gd name="T20" fmla="*/ 35 w 263"/>
                <a:gd name="T21" fmla="*/ 4 h 301"/>
                <a:gd name="T22" fmla="*/ 30 w 263"/>
                <a:gd name="T23" fmla="*/ 0 h 301"/>
                <a:gd name="T24" fmla="*/ 21 w 263"/>
                <a:gd name="T25" fmla="*/ 16 h 301"/>
                <a:gd name="T26" fmla="*/ 12 w 263"/>
                <a:gd name="T27" fmla="*/ 29 h 301"/>
                <a:gd name="T28" fmla="*/ 4 w 263"/>
                <a:gd name="T29" fmla="*/ 39 h 301"/>
                <a:gd name="T30" fmla="*/ 0 w 263"/>
                <a:gd name="T31" fmla="*/ 35 h 3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3"/>
                <a:gd name="T49" fmla="*/ 0 h 301"/>
                <a:gd name="T50" fmla="*/ 263 w 263"/>
                <a:gd name="T51" fmla="*/ 301 h 3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3" h="301">
                  <a:moveTo>
                    <a:pt x="0" y="68"/>
                  </a:moveTo>
                  <a:lnTo>
                    <a:pt x="0" y="153"/>
                  </a:lnTo>
                  <a:lnTo>
                    <a:pt x="5" y="301"/>
                  </a:lnTo>
                  <a:lnTo>
                    <a:pt x="106" y="293"/>
                  </a:lnTo>
                  <a:lnTo>
                    <a:pt x="157" y="293"/>
                  </a:lnTo>
                  <a:lnTo>
                    <a:pt x="157" y="242"/>
                  </a:lnTo>
                  <a:lnTo>
                    <a:pt x="263" y="238"/>
                  </a:lnTo>
                  <a:lnTo>
                    <a:pt x="263" y="26"/>
                  </a:lnTo>
                  <a:lnTo>
                    <a:pt x="106" y="26"/>
                  </a:lnTo>
                  <a:lnTo>
                    <a:pt x="94" y="5"/>
                  </a:lnTo>
                  <a:lnTo>
                    <a:pt x="85" y="9"/>
                  </a:lnTo>
                  <a:lnTo>
                    <a:pt x="72" y="0"/>
                  </a:lnTo>
                  <a:lnTo>
                    <a:pt x="51" y="30"/>
                  </a:lnTo>
                  <a:lnTo>
                    <a:pt x="30" y="56"/>
                  </a:lnTo>
                  <a:lnTo>
                    <a:pt x="9" y="77"/>
                  </a:lnTo>
                  <a:lnTo>
                    <a:pt x="0" y="68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rgbClr val="00B050"/>
              </a:bgClr>
            </a:patt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81"/>
            <p:cNvSpPr>
              <a:spLocks/>
            </p:cNvSpPr>
            <p:nvPr/>
          </p:nvSpPr>
          <p:spPr bwMode="auto">
            <a:xfrm>
              <a:off x="3309" y="2832"/>
              <a:ext cx="133" cy="199"/>
            </a:xfrm>
            <a:custGeom>
              <a:avLst/>
              <a:gdLst>
                <a:gd name="T0" fmla="*/ 0 w 208"/>
                <a:gd name="T1" fmla="*/ 36 h 280"/>
                <a:gd name="T2" fmla="*/ 0 w 208"/>
                <a:gd name="T3" fmla="*/ 141 h 280"/>
                <a:gd name="T4" fmla="*/ 45 w 208"/>
                <a:gd name="T5" fmla="*/ 141 h 280"/>
                <a:gd name="T6" fmla="*/ 45 w 208"/>
                <a:gd name="T7" fmla="*/ 116 h 280"/>
                <a:gd name="T8" fmla="*/ 85 w 208"/>
                <a:gd name="T9" fmla="*/ 111 h 280"/>
                <a:gd name="T10" fmla="*/ 81 w 208"/>
                <a:gd name="T11" fmla="*/ 0 h 280"/>
                <a:gd name="T12" fmla="*/ 40 w 208"/>
                <a:gd name="T13" fmla="*/ 4 h 280"/>
                <a:gd name="T14" fmla="*/ 0 w 208"/>
                <a:gd name="T15" fmla="*/ 6 h 280"/>
                <a:gd name="T16" fmla="*/ 0 w 208"/>
                <a:gd name="T17" fmla="*/ 36 h 2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80"/>
                <a:gd name="T29" fmla="*/ 208 w 208"/>
                <a:gd name="T30" fmla="*/ 280 h 2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80">
                  <a:moveTo>
                    <a:pt x="0" y="72"/>
                  </a:moveTo>
                  <a:lnTo>
                    <a:pt x="0" y="280"/>
                  </a:lnTo>
                  <a:lnTo>
                    <a:pt x="110" y="280"/>
                  </a:lnTo>
                  <a:lnTo>
                    <a:pt x="110" y="229"/>
                  </a:lnTo>
                  <a:lnTo>
                    <a:pt x="208" y="220"/>
                  </a:lnTo>
                  <a:lnTo>
                    <a:pt x="199" y="0"/>
                  </a:lnTo>
                  <a:lnTo>
                    <a:pt x="98" y="8"/>
                  </a:lnTo>
                  <a:lnTo>
                    <a:pt x="0" y="13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182"/>
            <p:cNvSpPr>
              <a:spLocks noChangeArrowheads="1"/>
            </p:cNvSpPr>
            <p:nvPr/>
          </p:nvSpPr>
          <p:spPr bwMode="auto">
            <a:xfrm>
              <a:off x="3180" y="2884"/>
              <a:ext cx="129" cy="147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83"/>
            <p:cNvSpPr>
              <a:spLocks/>
            </p:cNvSpPr>
            <p:nvPr/>
          </p:nvSpPr>
          <p:spPr bwMode="auto">
            <a:xfrm>
              <a:off x="3180" y="2696"/>
              <a:ext cx="191" cy="188"/>
            </a:xfrm>
            <a:custGeom>
              <a:avLst/>
              <a:gdLst>
                <a:gd name="T0" fmla="*/ 33 w 297"/>
                <a:gd name="T1" fmla="*/ 0 h 263"/>
                <a:gd name="T2" fmla="*/ 33 w 297"/>
                <a:gd name="T3" fmla="*/ 22 h 263"/>
                <a:gd name="T4" fmla="*/ 0 w 297"/>
                <a:gd name="T5" fmla="*/ 22 h 263"/>
                <a:gd name="T6" fmla="*/ 0 w 297"/>
                <a:gd name="T7" fmla="*/ 134 h 263"/>
                <a:gd name="T8" fmla="*/ 82 w 297"/>
                <a:gd name="T9" fmla="*/ 134 h 263"/>
                <a:gd name="T10" fmla="*/ 82 w 297"/>
                <a:gd name="T11" fmla="*/ 104 h 263"/>
                <a:gd name="T12" fmla="*/ 123 w 297"/>
                <a:gd name="T13" fmla="*/ 102 h 263"/>
                <a:gd name="T14" fmla="*/ 121 w 297"/>
                <a:gd name="T15" fmla="*/ 26 h 263"/>
                <a:gd name="T16" fmla="*/ 102 w 297"/>
                <a:gd name="T17" fmla="*/ 26 h 263"/>
                <a:gd name="T18" fmla="*/ 100 w 297"/>
                <a:gd name="T19" fmla="*/ 14 h 263"/>
                <a:gd name="T20" fmla="*/ 54 w 297"/>
                <a:gd name="T21" fmla="*/ 11 h 263"/>
                <a:gd name="T22" fmla="*/ 54 w 297"/>
                <a:gd name="T23" fmla="*/ 0 h 263"/>
                <a:gd name="T24" fmla="*/ 33 w 297"/>
                <a:gd name="T25" fmla="*/ 0 h 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7"/>
                <a:gd name="T40" fmla="*/ 0 h 263"/>
                <a:gd name="T41" fmla="*/ 297 w 297"/>
                <a:gd name="T42" fmla="*/ 263 h 2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7" h="263">
                  <a:moveTo>
                    <a:pt x="80" y="0"/>
                  </a:moveTo>
                  <a:lnTo>
                    <a:pt x="80" y="43"/>
                  </a:lnTo>
                  <a:lnTo>
                    <a:pt x="0" y="43"/>
                  </a:lnTo>
                  <a:lnTo>
                    <a:pt x="0" y="263"/>
                  </a:lnTo>
                  <a:lnTo>
                    <a:pt x="199" y="263"/>
                  </a:lnTo>
                  <a:lnTo>
                    <a:pt x="199" y="204"/>
                  </a:lnTo>
                  <a:lnTo>
                    <a:pt x="297" y="199"/>
                  </a:lnTo>
                  <a:lnTo>
                    <a:pt x="292" y="51"/>
                  </a:lnTo>
                  <a:lnTo>
                    <a:pt x="246" y="51"/>
                  </a:lnTo>
                  <a:lnTo>
                    <a:pt x="241" y="26"/>
                  </a:lnTo>
                  <a:lnTo>
                    <a:pt x="131" y="21"/>
                  </a:lnTo>
                  <a:lnTo>
                    <a:pt x="131" y="0"/>
                  </a:lnTo>
                  <a:lnTo>
                    <a:pt x="80" y="0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84"/>
            <p:cNvSpPr>
              <a:spLocks/>
            </p:cNvSpPr>
            <p:nvPr/>
          </p:nvSpPr>
          <p:spPr bwMode="auto">
            <a:xfrm>
              <a:off x="3047" y="2740"/>
              <a:ext cx="133" cy="146"/>
            </a:xfrm>
            <a:custGeom>
              <a:avLst/>
              <a:gdLst>
                <a:gd name="T0" fmla="*/ 85 w 208"/>
                <a:gd name="T1" fmla="*/ 0 h 203"/>
                <a:gd name="T2" fmla="*/ 0 w 208"/>
                <a:gd name="T3" fmla="*/ 0 h 203"/>
                <a:gd name="T4" fmla="*/ 0 w 208"/>
                <a:gd name="T5" fmla="*/ 105 h 203"/>
                <a:gd name="T6" fmla="*/ 85 w 208"/>
                <a:gd name="T7" fmla="*/ 103 h 203"/>
                <a:gd name="T8" fmla="*/ 85 w 208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03"/>
                <a:gd name="T17" fmla="*/ 208 w 208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03">
                  <a:moveTo>
                    <a:pt x="208" y="0"/>
                  </a:moveTo>
                  <a:lnTo>
                    <a:pt x="0" y="0"/>
                  </a:lnTo>
                  <a:lnTo>
                    <a:pt x="0" y="203"/>
                  </a:lnTo>
                  <a:lnTo>
                    <a:pt x="208" y="199"/>
                  </a:lnTo>
                  <a:lnTo>
                    <a:pt x="208" y="0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rgbClr val="A9DD92"/>
              </a:bgClr>
            </a:patt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85"/>
            <p:cNvSpPr>
              <a:spLocks/>
            </p:cNvSpPr>
            <p:nvPr/>
          </p:nvSpPr>
          <p:spPr bwMode="auto">
            <a:xfrm>
              <a:off x="3047" y="2884"/>
              <a:ext cx="133" cy="156"/>
            </a:xfrm>
            <a:custGeom>
              <a:avLst/>
              <a:gdLst>
                <a:gd name="T0" fmla="*/ 0 w 208"/>
                <a:gd name="T1" fmla="*/ 2 h 220"/>
                <a:gd name="T2" fmla="*/ 0 w 208"/>
                <a:gd name="T3" fmla="*/ 111 h 220"/>
                <a:gd name="T4" fmla="*/ 85 w 208"/>
                <a:gd name="T5" fmla="*/ 111 h 220"/>
                <a:gd name="T6" fmla="*/ 85 w 208"/>
                <a:gd name="T7" fmla="*/ 0 h 220"/>
                <a:gd name="T8" fmla="*/ 0 w 208"/>
                <a:gd name="T9" fmla="*/ 2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220"/>
                <a:gd name="T17" fmla="*/ 208 w 20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220">
                  <a:moveTo>
                    <a:pt x="0" y="4"/>
                  </a:moveTo>
                  <a:lnTo>
                    <a:pt x="0" y="220"/>
                  </a:lnTo>
                  <a:lnTo>
                    <a:pt x="208" y="220"/>
                  </a:lnTo>
                  <a:lnTo>
                    <a:pt x="20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86"/>
            <p:cNvSpPr>
              <a:spLocks noChangeArrowheads="1"/>
            </p:cNvSpPr>
            <p:nvPr/>
          </p:nvSpPr>
          <p:spPr bwMode="auto">
            <a:xfrm>
              <a:off x="2915" y="2886"/>
              <a:ext cx="132" cy="15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87"/>
            <p:cNvSpPr>
              <a:spLocks/>
            </p:cNvSpPr>
            <p:nvPr/>
          </p:nvSpPr>
          <p:spPr bwMode="auto">
            <a:xfrm>
              <a:off x="2840" y="2740"/>
              <a:ext cx="207" cy="146"/>
            </a:xfrm>
            <a:custGeom>
              <a:avLst/>
              <a:gdLst>
                <a:gd name="T0" fmla="*/ 91 w 322"/>
                <a:gd name="T1" fmla="*/ 0 h 203"/>
                <a:gd name="T2" fmla="*/ 0 w 322"/>
                <a:gd name="T3" fmla="*/ 0 h 203"/>
                <a:gd name="T4" fmla="*/ 0 w 322"/>
                <a:gd name="T5" fmla="*/ 48 h 203"/>
                <a:gd name="T6" fmla="*/ 48 w 322"/>
                <a:gd name="T7" fmla="*/ 48 h 203"/>
                <a:gd name="T8" fmla="*/ 48 w 322"/>
                <a:gd name="T9" fmla="*/ 105 h 203"/>
                <a:gd name="T10" fmla="*/ 133 w 322"/>
                <a:gd name="T11" fmla="*/ 105 h 203"/>
                <a:gd name="T12" fmla="*/ 133 w 322"/>
                <a:gd name="T13" fmla="*/ 0 h 203"/>
                <a:gd name="T14" fmla="*/ 91 w 322"/>
                <a:gd name="T15" fmla="*/ 0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2"/>
                <a:gd name="T25" fmla="*/ 0 h 203"/>
                <a:gd name="T26" fmla="*/ 322 w 322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2" h="203">
                  <a:moveTo>
                    <a:pt x="221" y="0"/>
                  </a:moveTo>
                  <a:lnTo>
                    <a:pt x="0" y="0"/>
                  </a:lnTo>
                  <a:lnTo>
                    <a:pt x="0" y="93"/>
                  </a:lnTo>
                  <a:lnTo>
                    <a:pt x="115" y="93"/>
                  </a:lnTo>
                  <a:lnTo>
                    <a:pt x="115" y="203"/>
                  </a:lnTo>
                  <a:lnTo>
                    <a:pt x="322" y="203"/>
                  </a:lnTo>
                  <a:lnTo>
                    <a:pt x="322" y="0"/>
                  </a:lnTo>
                  <a:lnTo>
                    <a:pt x="221" y="0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rgbClr val="ADDE8E"/>
              </a:bgClr>
            </a:patt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88"/>
            <p:cNvSpPr>
              <a:spLocks/>
            </p:cNvSpPr>
            <p:nvPr/>
          </p:nvSpPr>
          <p:spPr bwMode="auto">
            <a:xfrm>
              <a:off x="2778" y="2808"/>
              <a:ext cx="137" cy="235"/>
            </a:xfrm>
            <a:custGeom>
              <a:avLst/>
              <a:gdLst>
                <a:gd name="T0" fmla="*/ 89 w 212"/>
                <a:gd name="T1" fmla="*/ 55 h 331"/>
                <a:gd name="T2" fmla="*/ 89 w 212"/>
                <a:gd name="T3" fmla="*/ 0 h 331"/>
                <a:gd name="T4" fmla="*/ 0 w 212"/>
                <a:gd name="T5" fmla="*/ 0 h 331"/>
                <a:gd name="T6" fmla="*/ 0 w 212"/>
                <a:gd name="T7" fmla="*/ 30 h 331"/>
                <a:gd name="T8" fmla="*/ 2 w 212"/>
                <a:gd name="T9" fmla="*/ 163 h 331"/>
                <a:gd name="T10" fmla="*/ 45 w 212"/>
                <a:gd name="T11" fmla="*/ 167 h 331"/>
                <a:gd name="T12" fmla="*/ 89 w 212"/>
                <a:gd name="T13" fmla="*/ 164 h 331"/>
                <a:gd name="T14" fmla="*/ 89 w 212"/>
                <a:gd name="T15" fmla="*/ 55 h 3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2"/>
                <a:gd name="T25" fmla="*/ 0 h 331"/>
                <a:gd name="T26" fmla="*/ 212 w 212"/>
                <a:gd name="T27" fmla="*/ 331 h 3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2" h="331">
                  <a:moveTo>
                    <a:pt x="212" y="11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4" y="322"/>
                  </a:lnTo>
                  <a:lnTo>
                    <a:pt x="106" y="331"/>
                  </a:lnTo>
                  <a:lnTo>
                    <a:pt x="212" y="326"/>
                  </a:lnTo>
                  <a:lnTo>
                    <a:pt x="212" y="11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89"/>
            <p:cNvSpPr>
              <a:spLocks/>
            </p:cNvSpPr>
            <p:nvPr/>
          </p:nvSpPr>
          <p:spPr bwMode="auto">
            <a:xfrm>
              <a:off x="2581" y="2733"/>
              <a:ext cx="197" cy="153"/>
            </a:xfrm>
            <a:custGeom>
              <a:avLst/>
              <a:gdLst>
                <a:gd name="T0" fmla="*/ 81 w 305"/>
                <a:gd name="T1" fmla="*/ 0 h 216"/>
                <a:gd name="T2" fmla="*/ 0 w 305"/>
                <a:gd name="T3" fmla="*/ 0 h 216"/>
                <a:gd name="T4" fmla="*/ 2 w 305"/>
                <a:gd name="T5" fmla="*/ 15 h 216"/>
                <a:gd name="T6" fmla="*/ 37 w 305"/>
                <a:gd name="T7" fmla="*/ 108 h 216"/>
                <a:gd name="T8" fmla="*/ 101 w 305"/>
                <a:gd name="T9" fmla="*/ 108 h 216"/>
                <a:gd name="T10" fmla="*/ 101 w 305"/>
                <a:gd name="T11" fmla="*/ 83 h 216"/>
                <a:gd name="T12" fmla="*/ 127 w 305"/>
                <a:gd name="T13" fmla="*/ 83 h 216"/>
                <a:gd name="T14" fmla="*/ 127 w 305"/>
                <a:gd name="T15" fmla="*/ 53 h 216"/>
                <a:gd name="T16" fmla="*/ 81 w 305"/>
                <a:gd name="T17" fmla="*/ 53 h 216"/>
                <a:gd name="T18" fmla="*/ 81 w 305"/>
                <a:gd name="T19" fmla="*/ 0 h 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5"/>
                <a:gd name="T31" fmla="*/ 0 h 216"/>
                <a:gd name="T32" fmla="*/ 305 w 305"/>
                <a:gd name="T33" fmla="*/ 216 h 2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5" h="216">
                  <a:moveTo>
                    <a:pt x="195" y="0"/>
                  </a:moveTo>
                  <a:lnTo>
                    <a:pt x="0" y="0"/>
                  </a:lnTo>
                  <a:lnTo>
                    <a:pt x="4" y="30"/>
                  </a:lnTo>
                  <a:lnTo>
                    <a:pt x="89" y="216"/>
                  </a:lnTo>
                  <a:lnTo>
                    <a:pt x="241" y="216"/>
                  </a:lnTo>
                  <a:lnTo>
                    <a:pt x="241" y="165"/>
                  </a:lnTo>
                  <a:lnTo>
                    <a:pt x="305" y="165"/>
                  </a:lnTo>
                  <a:lnTo>
                    <a:pt x="305" y="106"/>
                  </a:lnTo>
                  <a:lnTo>
                    <a:pt x="195" y="106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90"/>
            <p:cNvSpPr>
              <a:spLocks/>
            </p:cNvSpPr>
            <p:nvPr/>
          </p:nvSpPr>
          <p:spPr bwMode="auto">
            <a:xfrm>
              <a:off x="2639" y="2850"/>
              <a:ext cx="141" cy="186"/>
            </a:xfrm>
            <a:custGeom>
              <a:avLst/>
              <a:gdLst>
                <a:gd name="T0" fmla="*/ 88 w 220"/>
                <a:gd name="T1" fmla="*/ 0 h 263"/>
                <a:gd name="T2" fmla="*/ 62 w 220"/>
                <a:gd name="T3" fmla="*/ 0 h 263"/>
                <a:gd name="T4" fmla="*/ 62 w 220"/>
                <a:gd name="T5" fmla="*/ 25 h 263"/>
                <a:gd name="T6" fmla="*/ 0 w 220"/>
                <a:gd name="T7" fmla="*/ 25 h 263"/>
                <a:gd name="T8" fmla="*/ 10 w 220"/>
                <a:gd name="T9" fmla="*/ 53 h 263"/>
                <a:gd name="T10" fmla="*/ 10 w 220"/>
                <a:gd name="T11" fmla="*/ 57 h 263"/>
                <a:gd name="T12" fmla="*/ 8 w 220"/>
                <a:gd name="T13" fmla="*/ 83 h 263"/>
                <a:gd name="T14" fmla="*/ 7 w 220"/>
                <a:gd name="T15" fmla="*/ 110 h 263"/>
                <a:gd name="T16" fmla="*/ 8 w 220"/>
                <a:gd name="T17" fmla="*/ 132 h 263"/>
                <a:gd name="T18" fmla="*/ 90 w 220"/>
                <a:gd name="T19" fmla="*/ 132 h 263"/>
                <a:gd name="T20" fmla="*/ 88 w 220"/>
                <a:gd name="T21" fmla="*/ 0 h 2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0"/>
                <a:gd name="T34" fmla="*/ 0 h 263"/>
                <a:gd name="T35" fmla="*/ 220 w 220"/>
                <a:gd name="T36" fmla="*/ 263 h 2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0" h="263">
                  <a:moveTo>
                    <a:pt x="216" y="0"/>
                  </a:moveTo>
                  <a:lnTo>
                    <a:pt x="152" y="0"/>
                  </a:lnTo>
                  <a:lnTo>
                    <a:pt x="152" y="51"/>
                  </a:lnTo>
                  <a:lnTo>
                    <a:pt x="0" y="51"/>
                  </a:lnTo>
                  <a:lnTo>
                    <a:pt x="25" y="106"/>
                  </a:lnTo>
                  <a:lnTo>
                    <a:pt x="25" y="115"/>
                  </a:lnTo>
                  <a:lnTo>
                    <a:pt x="21" y="166"/>
                  </a:lnTo>
                  <a:lnTo>
                    <a:pt x="17" y="221"/>
                  </a:lnTo>
                  <a:lnTo>
                    <a:pt x="21" y="263"/>
                  </a:lnTo>
                  <a:lnTo>
                    <a:pt x="220" y="263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91"/>
            <p:cNvSpPr>
              <a:spLocks/>
            </p:cNvSpPr>
            <p:nvPr/>
          </p:nvSpPr>
          <p:spPr bwMode="auto">
            <a:xfrm>
              <a:off x="2625" y="3036"/>
              <a:ext cx="221" cy="151"/>
            </a:xfrm>
            <a:custGeom>
              <a:avLst/>
              <a:gdLst>
                <a:gd name="T0" fmla="*/ 142 w 343"/>
                <a:gd name="T1" fmla="*/ 4 h 212"/>
                <a:gd name="T2" fmla="*/ 100 w 343"/>
                <a:gd name="T3" fmla="*/ 0 h 212"/>
                <a:gd name="T4" fmla="*/ 17 w 343"/>
                <a:gd name="T5" fmla="*/ 0 h 212"/>
                <a:gd name="T6" fmla="*/ 14 w 343"/>
                <a:gd name="T7" fmla="*/ 28 h 212"/>
                <a:gd name="T8" fmla="*/ 10 w 343"/>
                <a:gd name="T9" fmla="*/ 61 h 212"/>
                <a:gd name="T10" fmla="*/ 2 w 343"/>
                <a:gd name="T11" fmla="*/ 93 h 212"/>
                <a:gd name="T12" fmla="*/ 0 w 343"/>
                <a:gd name="T13" fmla="*/ 108 h 212"/>
                <a:gd name="T14" fmla="*/ 142 w 343"/>
                <a:gd name="T15" fmla="*/ 108 h 212"/>
                <a:gd name="T16" fmla="*/ 142 w 343"/>
                <a:gd name="T17" fmla="*/ 4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3"/>
                <a:gd name="T28" fmla="*/ 0 h 212"/>
                <a:gd name="T29" fmla="*/ 343 w 343"/>
                <a:gd name="T30" fmla="*/ 212 h 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3" h="212">
                  <a:moveTo>
                    <a:pt x="343" y="9"/>
                  </a:moveTo>
                  <a:lnTo>
                    <a:pt x="241" y="0"/>
                  </a:lnTo>
                  <a:lnTo>
                    <a:pt x="42" y="0"/>
                  </a:lnTo>
                  <a:lnTo>
                    <a:pt x="34" y="55"/>
                  </a:lnTo>
                  <a:lnTo>
                    <a:pt x="25" y="119"/>
                  </a:lnTo>
                  <a:lnTo>
                    <a:pt x="4" y="182"/>
                  </a:lnTo>
                  <a:lnTo>
                    <a:pt x="0" y="212"/>
                  </a:lnTo>
                  <a:lnTo>
                    <a:pt x="343" y="212"/>
                  </a:lnTo>
                  <a:lnTo>
                    <a:pt x="343" y="9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92"/>
            <p:cNvSpPr>
              <a:spLocks/>
            </p:cNvSpPr>
            <p:nvPr/>
          </p:nvSpPr>
          <p:spPr bwMode="auto">
            <a:xfrm>
              <a:off x="2846" y="3040"/>
              <a:ext cx="136" cy="147"/>
            </a:xfrm>
            <a:custGeom>
              <a:avLst/>
              <a:gdLst>
                <a:gd name="T0" fmla="*/ 87 w 212"/>
                <a:gd name="T1" fmla="*/ 0 h 208"/>
                <a:gd name="T2" fmla="*/ 44 w 212"/>
                <a:gd name="T3" fmla="*/ 0 h 208"/>
                <a:gd name="T4" fmla="*/ 0 w 212"/>
                <a:gd name="T5" fmla="*/ 3 h 208"/>
                <a:gd name="T6" fmla="*/ 0 w 212"/>
                <a:gd name="T7" fmla="*/ 104 h 208"/>
                <a:gd name="T8" fmla="*/ 87 w 212"/>
                <a:gd name="T9" fmla="*/ 104 h 208"/>
                <a:gd name="T10" fmla="*/ 87 w 212"/>
                <a:gd name="T11" fmla="*/ 0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"/>
                <a:gd name="T19" fmla="*/ 0 h 208"/>
                <a:gd name="T20" fmla="*/ 212 w 212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" h="208">
                  <a:moveTo>
                    <a:pt x="212" y="0"/>
                  </a:moveTo>
                  <a:lnTo>
                    <a:pt x="106" y="0"/>
                  </a:lnTo>
                  <a:lnTo>
                    <a:pt x="0" y="5"/>
                  </a:lnTo>
                  <a:lnTo>
                    <a:pt x="0" y="208"/>
                  </a:lnTo>
                  <a:lnTo>
                    <a:pt x="212" y="20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93"/>
            <p:cNvSpPr>
              <a:spLocks noChangeArrowheads="1"/>
            </p:cNvSpPr>
            <p:nvPr/>
          </p:nvSpPr>
          <p:spPr bwMode="auto">
            <a:xfrm>
              <a:off x="2982" y="3040"/>
              <a:ext cx="137" cy="147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94"/>
            <p:cNvSpPr>
              <a:spLocks/>
            </p:cNvSpPr>
            <p:nvPr/>
          </p:nvSpPr>
          <p:spPr bwMode="auto">
            <a:xfrm>
              <a:off x="3119" y="3031"/>
              <a:ext cx="130" cy="156"/>
            </a:xfrm>
            <a:custGeom>
              <a:avLst/>
              <a:gdLst>
                <a:gd name="T0" fmla="*/ 83 w 203"/>
                <a:gd name="T1" fmla="*/ 0 h 220"/>
                <a:gd name="T2" fmla="*/ 40 w 203"/>
                <a:gd name="T3" fmla="*/ 0 h 220"/>
                <a:gd name="T4" fmla="*/ 40 w 203"/>
                <a:gd name="T5" fmla="*/ 6 h 220"/>
                <a:gd name="T6" fmla="*/ 0 w 203"/>
                <a:gd name="T7" fmla="*/ 6 h 220"/>
                <a:gd name="T8" fmla="*/ 0 w 203"/>
                <a:gd name="T9" fmla="*/ 111 h 220"/>
                <a:gd name="T10" fmla="*/ 83 w 203"/>
                <a:gd name="T11" fmla="*/ 111 h 220"/>
                <a:gd name="T12" fmla="*/ 83 w 203"/>
                <a:gd name="T13" fmla="*/ 0 h 2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20"/>
                <a:gd name="T23" fmla="*/ 203 w 203"/>
                <a:gd name="T24" fmla="*/ 220 h 2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20">
                  <a:moveTo>
                    <a:pt x="203" y="0"/>
                  </a:moveTo>
                  <a:lnTo>
                    <a:pt x="97" y="0"/>
                  </a:lnTo>
                  <a:lnTo>
                    <a:pt x="97" y="12"/>
                  </a:lnTo>
                  <a:lnTo>
                    <a:pt x="0" y="12"/>
                  </a:lnTo>
                  <a:lnTo>
                    <a:pt x="0" y="220"/>
                  </a:lnTo>
                  <a:lnTo>
                    <a:pt x="203" y="220"/>
                  </a:lnTo>
                  <a:lnTo>
                    <a:pt x="203" y="0"/>
                  </a:ln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95"/>
            <p:cNvSpPr>
              <a:spLocks/>
            </p:cNvSpPr>
            <p:nvPr/>
          </p:nvSpPr>
          <p:spPr bwMode="auto">
            <a:xfrm>
              <a:off x="3249" y="3031"/>
              <a:ext cx="136" cy="156"/>
            </a:xfrm>
            <a:custGeom>
              <a:avLst/>
              <a:gdLst>
                <a:gd name="T0" fmla="*/ 87 w 212"/>
                <a:gd name="T1" fmla="*/ 106 h 220"/>
                <a:gd name="T2" fmla="*/ 83 w 212"/>
                <a:gd name="T3" fmla="*/ 0 h 220"/>
                <a:gd name="T4" fmla="*/ 0 w 212"/>
                <a:gd name="T5" fmla="*/ 0 h 220"/>
                <a:gd name="T6" fmla="*/ 0 w 212"/>
                <a:gd name="T7" fmla="*/ 111 h 220"/>
                <a:gd name="T8" fmla="*/ 87 w 212"/>
                <a:gd name="T9" fmla="*/ 10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220"/>
                <a:gd name="T17" fmla="*/ 212 w 212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220">
                  <a:moveTo>
                    <a:pt x="212" y="212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0" y="220"/>
                  </a:lnTo>
                  <a:lnTo>
                    <a:pt x="212" y="212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96"/>
            <p:cNvSpPr>
              <a:spLocks/>
            </p:cNvSpPr>
            <p:nvPr/>
          </p:nvSpPr>
          <p:spPr bwMode="auto">
            <a:xfrm>
              <a:off x="3379" y="2983"/>
              <a:ext cx="172" cy="198"/>
            </a:xfrm>
            <a:custGeom>
              <a:avLst/>
              <a:gdLst>
                <a:gd name="T0" fmla="*/ 41 w 267"/>
                <a:gd name="T1" fmla="*/ 4 h 280"/>
                <a:gd name="T2" fmla="*/ 0 w 267"/>
                <a:gd name="T3" fmla="*/ 8 h 280"/>
                <a:gd name="T4" fmla="*/ 0 w 267"/>
                <a:gd name="T5" fmla="*/ 34 h 280"/>
                <a:gd name="T6" fmla="*/ 4 w 267"/>
                <a:gd name="T7" fmla="*/ 140 h 280"/>
                <a:gd name="T8" fmla="*/ 21 w 267"/>
                <a:gd name="T9" fmla="*/ 137 h 280"/>
                <a:gd name="T10" fmla="*/ 111 w 267"/>
                <a:gd name="T11" fmla="*/ 134 h 280"/>
                <a:gd name="T12" fmla="*/ 106 w 267"/>
                <a:gd name="T13" fmla="*/ 0 h 280"/>
                <a:gd name="T14" fmla="*/ 41 w 267"/>
                <a:gd name="T15" fmla="*/ 4 h 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7"/>
                <a:gd name="T25" fmla="*/ 0 h 280"/>
                <a:gd name="T26" fmla="*/ 267 w 267"/>
                <a:gd name="T27" fmla="*/ 280 h 2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7" h="280">
                  <a:moveTo>
                    <a:pt x="98" y="8"/>
                  </a:moveTo>
                  <a:lnTo>
                    <a:pt x="0" y="17"/>
                  </a:lnTo>
                  <a:lnTo>
                    <a:pt x="0" y="68"/>
                  </a:lnTo>
                  <a:lnTo>
                    <a:pt x="9" y="280"/>
                  </a:lnTo>
                  <a:lnTo>
                    <a:pt x="51" y="275"/>
                  </a:lnTo>
                  <a:lnTo>
                    <a:pt x="267" y="267"/>
                  </a:lnTo>
                  <a:lnTo>
                    <a:pt x="255" y="0"/>
                  </a:lnTo>
                  <a:lnTo>
                    <a:pt x="98" y="8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97"/>
            <p:cNvSpPr>
              <a:spLocks/>
            </p:cNvSpPr>
            <p:nvPr/>
          </p:nvSpPr>
          <p:spPr bwMode="auto">
            <a:xfrm>
              <a:off x="3543" y="2976"/>
              <a:ext cx="112" cy="196"/>
            </a:xfrm>
            <a:custGeom>
              <a:avLst/>
              <a:gdLst>
                <a:gd name="T0" fmla="*/ 0 w 173"/>
                <a:gd name="T1" fmla="*/ 4 h 276"/>
                <a:gd name="T2" fmla="*/ 5 w 173"/>
                <a:gd name="T3" fmla="*/ 139 h 276"/>
                <a:gd name="T4" fmla="*/ 46 w 173"/>
                <a:gd name="T5" fmla="*/ 139 h 276"/>
                <a:gd name="T6" fmla="*/ 46 w 173"/>
                <a:gd name="T7" fmla="*/ 135 h 276"/>
                <a:gd name="T8" fmla="*/ 44 w 173"/>
                <a:gd name="T9" fmla="*/ 135 h 276"/>
                <a:gd name="T10" fmla="*/ 41 w 173"/>
                <a:gd name="T11" fmla="*/ 122 h 276"/>
                <a:gd name="T12" fmla="*/ 46 w 173"/>
                <a:gd name="T13" fmla="*/ 107 h 276"/>
                <a:gd name="T14" fmla="*/ 55 w 173"/>
                <a:gd name="T15" fmla="*/ 107 h 276"/>
                <a:gd name="T16" fmla="*/ 62 w 173"/>
                <a:gd name="T17" fmla="*/ 92 h 276"/>
                <a:gd name="T18" fmla="*/ 56 w 173"/>
                <a:gd name="T19" fmla="*/ 89 h 276"/>
                <a:gd name="T20" fmla="*/ 55 w 173"/>
                <a:gd name="T21" fmla="*/ 84 h 276"/>
                <a:gd name="T22" fmla="*/ 63 w 173"/>
                <a:gd name="T23" fmla="*/ 81 h 276"/>
                <a:gd name="T24" fmla="*/ 67 w 173"/>
                <a:gd name="T25" fmla="*/ 79 h 276"/>
                <a:gd name="T26" fmla="*/ 67 w 173"/>
                <a:gd name="T27" fmla="*/ 70 h 276"/>
                <a:gd name="T28" fmla="*/ 73 w 173"/>
                <a:gd name="T29" fmla="*/ 64 h 276"/>
                <a:gd name="T30" fmla="*/ 69 w 173"/>
                <a:gd name="T31" fmla="*/ 67 h 276"/>
                <a:gd name="T32" fmla="*/ 69 w 173"/>
                <a:gd name="T33" fmla="*/ 0 h 276"/>
                <a:gd name="T34" fmla="*/ 19 w 173"/>
                <a:gd name="T35" fmla="*/ 3 h 276"/>
                <a:gd name="T36" fmla="*/ 0 w 173"/>
                <a:gd name="T37" fmla="*/ 4 h 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3"/>
                <a:gd name="T58" fmla="*/ 0 h 276"/>
                <a:gd name="T59" fmla="*/ 173 w 173"/>
                <a:gd name="T60" fmla="*/ 276 h 2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3" h="276">
                  <a:moveTo>
                    <a:pt x="0" y="9"/>
                  </a:moveTo>
                  <a:lnTo>
                    <a:pt x="12" y="276"/>
                  </a:lnTo>
                  <a:lnTo>
                    <a:pt x="110" y="276"/>
                  </a:lnTo>
                  <a:lnTo>
                    <a:pt x="110" y="267"/>
                  </a:lnTo>
                  <a:lnTo>
                    <a:pt x="105" y="267"/>
                  </a:lnTo>
                  <a:lnTo>
                    <a:pt x="97" y="242"/>
                  </a:lnTo>
                  <a:lnTo>
                    <a:pt x="110" y="212"/>
                  </a:lnTo>
                  <a:lnTo>
                    <a:pt x="131" y="212"/>
                  </a:lnTo>
                  <a:lnTo>
                    <a:pt x="148" y="183"/>
                  </a:lnTo>
                  <a:lnTo>
                    <a:pt x="135" y="178"/>
                  </a:lnTo>
                  <a:lnTo>
                    <a:pt x="131" y="166"/>
                  </a:lnTo>
                  <a:lnTo>
                    <a:pt x="152" y="161"/>
                  </a:lnTo>
                  <a:lnTo>
                    <a:pt x="161" y="157"/>
                  </a:lnTo>
                  <a:lnTo>
                    <a:pt x="161" y="140"/>
                  </a:lnTo>
                  <a:lnTo>
                    <a:pt x="173" y="127"/>
                  </a:lnTo>
                  <a:lnTo>
                    <a:pt x="165" y="132"/>
                  </a:lnTo>
                  <a:lnTo>
                    <a:pt x="165" y="0"/>
                  </a:lnTo>
                  <a:lnTo>
                    <a:pt x="46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98"/>
            <p:cNvSpPr>
              <a:spLocks/>
            </p:cNvSpPr>
            <p:nvPr/>
          </p:nvSpPr>
          <p:spPr bwMode="auto">
            <a:xfrm>
              <a:off x="3412" y="3172"/>
              <a:ext cx="202" cy="181"/>
            </a:xfrm>
            <a:custGeom>
              <a:avLst/>
              <a:gdLst>
                <a:gd name="T0" fmla="*/ 130 w 314"/>
                <a:gd name="T1" fmla="*/ 0 h 254"/>
                <a:gd name="T2" fmla="*/ 89 w 314"/>
                <a:gd name="T3" fmla="*/ 0 h 254"/>
                <a:gd name="T4" fmla="*/ 0 w 314"/>
                <a:gd name="T5" fmla="*/ 4 h 254"/>
                <a:gd name="T6" fmla="*/ 5 w 314"/>
                <a:gd name="T7" fmla="*/ 114 h 254"/>
                <a:gd name="T8" fmla="*/ 12 w 314"/>
                <a:gd name="T9" fmla="*/ 114 h 254"/>
                <a:gd name="T10" fmla="*/ 30 w 314"/>
                <a:gd name="T11" fmla="*/ 118 h 254"/>
                <a:gd name="T12" fmla="*/ 37 w 314"/>
                <a:gd name="T13" fmla="*/ 108 h 254"/>
                <a:gd name="T14" fmla="*/ 50 w 314"/>
                <a:gd name="T15" fmla="*/ 108 h 254"/>
                <a:gd name="T16" fmla="*/ 50 w 314"/>
                <a:gd name="T17" fmla="*/ 112 h 254"/>
                <a:gd name="T18" fmla="*/ 53 w 314"/>
                <a:gd name="T19" fmla="*/ 112 h 254"/>
                <a:gd name="T20" fmla="*/ 72 w 314"/>
                <a:gd name="T21" fmla="*/ 129 h 254"/>
                <a:gd name="T22" fmla="*/ 75 w 314"/>
                <a:gd name="T23" fmla="*/ 114 h 254"/>
                <a:gd name="T24" fmla="*/ 79 w 314"/>
                <a:gd name="T25" fmla="*/ 116 h 254"/>
                <a:gd name="T26" fmla="*/ 84 w 314"/>
                <a:gd name="T27" fmla="*/ 114 h 254"/>
                <a:gd name="T28" fmla="*/ 84 w 314"/>
                <a:gd name="T29" fmla="*/ 105 h 254"/>
                <a:gd name="T30" fmla="*/ 80 w 314"/>
                <a:gd name="T31" fmla="*/ 97 h 254"/>
                <a:gd name="T32" fmla="*/ 84 w 314"/>
                <a:gd name="T33" fmla="*/ 91 h 254"/>
                <a:gd name="T34" fmla="*/ 84 w 314"/>
                <a:gd name="T35" fmla="*/ 80 h 254"/>
                <a:gd name="T36" fmla="*/ 80 w 314"/>
                <a:gd name="T37" fmla="*/ 73 h 254"/>
                <a:gd name="T38" fmla="*/ 80 w 314"/>
                <a:gd name="T39" fmla="*/ 54 h 254"/>
                <a:gd name="T40" fmla="*/ 91 w 314"/>
                <a:gd name="T41" fmla="*/ 41 h 254"/>
                <a:gd name="T42" fmla="*/ 102 w 314"/>
                <a:gd name="T43" fmla="*/ 32 h 254"/>
                <a:gd name="T44" fmla="*/ 115 w 314"/>
                <a:gd name="T45" fmla="*/ 28 h 254"/>
                <a:gd name="T46" fmla="*/ 125 w 314"/>
                <a:gd name="T47" fmla="*/ 26 h 254"/>
                <a:gd name="T48" fmla="*/ 130 w 314"/>
                <a:gd name="T49" fmla="*/ 0 h 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4"/>
                <a:gd name="T76" fmla="*/ 0 h 254"/>
                <a:gd name="T77" fmla="*/ 314 w 314"/>
                <a:gd name="T78" fmla="*/ 254 h 2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4" h="254">
                  <a:moveTo>
                    <a:pt x="314" y="0"/>
                  </a:moveTo>
                  <a:lnTo>
                    <a:pt x="216" y="0"/>
                  </a:lnTo>
                  <a:lnTo>
                    <a:pt x="0" y="8"/>
                  </a:lnTo>
                  <a:lnTo>
                    <a:pt x="13" y="224"/>
                  </a:lnTo>
                  <a:lnTo>
                    <a:pt x="30" y="224"/>
                  </a:lnTo>
                  <a:lnTo>
                    <a:pt x="72" y="233"/>
                  </a:lnTo>
                  <a:lnTo>
                    <a:pt x="89" y="212"/>
                  </a:lnTo>
                  <a:lnTo>
                    <a:pt x="119" y="212"/>
                  </a:lnTo>
                  <a:lnTo>
                    <a:pt x="119" y="220"/>
                  </a:lnTo>
                  <a:lnTo>
                    <a:pt x="127" y="220"/>
                  </a:lnTo>
                  <a:lnTo>
                    <a:pt x="174" y="254"/>
                  </a:lnTo>
                  <a:lnTo>
                    <a:pt x="182" y="224"/>
                  </a:lnTo>
                  <a:lnTo>
                    <a:pt x="191" y="229"/>
                  </a:lnTo>
                  <a:lnTo>
                    <a:pt x="204" y="224"/>
                  </a:lnTo>
                  <a:lnTo>
                    <a:pt x="204" y="208"/>
                  </a:lnTo>
                  <a:lnTo>
                    <a:pt x="195" y="191"/>
                  </a:lnTo>
                  <a:lnTo>
                    <a:pt x="204" y="178"/>
                  </a:lnTo>
                  <a:lnTo>
                    <a:pt x="204" y="157"/>
                  </a:lnTo>
                  <a:lnTo>
                    <a:pt x="195" y="144"/>
                  </a:lnTo>
                  <a:lnTo>
                    <a:pt x="195" y="106"/>
                  </a:lnTo>
                  <a:lnTo>
                    <a:pt x="220" y="80"/>
                  </a:lnTo>
                  <a:lnTo>
                    <a:pt x="246" y="63"/>
                  </a:lnTo>
                  <a:lnTo>
                    <a:pt x="276" y="55"/>
                  </a:lnTo>
                  <a:lnTo>
                    <a:pt x="301" y="51"/>
                  </a:lnTo>
                  <a:lnTo>
                    <a:pt x="314" y="0"/>
                  </a:lnTo>
                  <a:close/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99"/>
            <p:cNvSpPr>
              <a:spLocks/>
            </p:cNvSpPr>
            <p:nvPr/>
          </p:nvSpPr>
          <p:spPr bwMode="auto">
            <a:xfrm>
              <a:off x="3358" y="3324"/>
              <a:ext cx="171" cy="168"/>
            </a:xfrm>
            <a:custGeom>
              <a:avLst/>
              <a:gdLst>
                <a:gd name="T0" fmla="*/ 0 w 267"/>
                <a:gd name="T1" fmla="*/ 119 h 237"/>
                <a:gd name="T2" fmla="*/ 49 w 267"/>
                <a:gd name="T3" fmla="*/ 117 h 237"/>
                <a:gd name="T4" fmla="*/ 54 w 267"/>
                <a:gd name="T5" fmla="*/ 108 h 237"/>
                <a:gd name="T6" fmla="*/ 58 w 267"/>
                <a:gd name="T7" fmla="*/ 113 h 237"/>
                <a:gd name="T8" fmla="*/ 63 w 267"/>
                <a:gd name="T9" fmla="*/ 108 h 237"/>
                <a:gd name="T10" fmla="*/ 59 w 267"/>
                <a:gd name="T11" fmla="*/ 98 h 237"/>
                <a:gd name="T12" fmla="*/ 59 w 267"/>
                <a:gd name="T13" fmla="*/ 96 h 237"/>
                <a:gd name="T14" fmla="*/ 63 w 267"/>
                <a:gd name="T15" fmla="*/ 87 h 237"/>
                <a:gd name="T16" fmla="*/ 66 w 267"/>
                <a:gd name="T17" fmla="*/ 81 h 237"/>
                <a:gd name="T18" fmla="*/ 68 w 267"/>
                <a:gd name="T19" fmla="*/ 81 h 237"/>
                <a:gd name="T20" fmla="*/ 68 w 267"/>
                <a:gd name="T21" fmla="*/ 74 h 237"/>
                <a:gd name="T22" fmla="*/ 77 w 267"/>
                <a:gd name="T23" fmla="*/ 64 h 237"/>
                <a:gd name="T24" fmla="*/ 77 w 267"/>
                <a:gd name="T25" fmla="*/ 55 h 237"/>
                <a:gd name="T26" fmla="*/ 80 w 267"/>
                <a:gd name="T27" fmla="*/ 53 h 237"/>
                <a:gd name="T28" fmla="*/ 85 w 267"/>
                <a:gd name="T29" fmla="*/ 49 h 237"/>
                <a:gd name="T30" fmla="*/ 91 w 267"/>
                <a:gd name="T31" fmla="*/ 53 h 237"/>
                <a:gd name="T32" fmla="*/ 101 w 267"/>
                <a:gd name="T33" fmla="*/ 53 h 237"/>
                <a:gd name="T34" fmla="*/ 102 w 267"/>
                <a:gd name="T35" fmla="*/ 45 h 237"/>
                <a:gd name="T36" fmla="*/ 99 w 267"/>
                <a:gd name="T37" fmla="*/ 40 h 237"/>
                <a:gd name="T38" fmla="*/ 101 w 267"/>
                <a:gd name="T39" fmla="*/ 34 h 237"/>
                <a:gd name="T40" fmla="*/ 104 w 267"/>
                <a:gd name="T41" fmla="*/ 32 h 237"/>
                <a:gd name="T42" fmla="*/ 108 w 267"/>
                <a:gd name="T43" fmla="*/ 28 h 237"/>
                <a:gd name="T44" fmla="*/ 110 w 267"/>
                <a:gd name="T45" fmla="*/ 23 h 237"/>
                <a:gd name="T46" fmla="*/ 106 w 267"/>
                <a:gd name="T47" fmla="*/ 21 h 237"/>
                <a:gd name="T48" fmla="*/ 87 w 267"/>
                <a:gd name="T49" fmla="*/ 4 h 237"/>
                <a:gd name="T50" fmla="*/ 84 w 267"/>
                <a:gd name="T51" fmla="*/ 4 h 237"/>
                <a:gd name="T52" fmla="*/ 84 w 267"/>
                <a:gd name="T53" fmla="*/ 0 h 237"/>
                <a:gd name="T54" fmla="*/ 71 w 267"/>
                <a:gd name="T55" fmla="*/ 0 h 237"/>
                <a:gd name="T56" fmla="*/ 65 w 267"/>
                <a:gd name="T57" fmla="*/ 11 h 237"/>
                <a:gd name="T58" fmla="*/ 47 w 267"/>
                <a:gd name="T59" fmla="*/ 6 h 237"/>
                <a:gd name="T60" fmla="*/ 0 w 267"/>
                <a:gd name="T61" fmla="*/ 6 h 237"/>
                <a:gd name="T62" fmla="*/ 0 w 267"/>
                <a:gd name="T63" fmla="*/ 119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7"/>
                <a:gd name="T97" fmla="*/ 0 h 237"/>
                <a:gd name="T98" fmla="*/ 267 w 267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7" h="237">
                  <a:moveTo>
                    <a:pt x="0" y="237"/>
                  </a:moveTo>
                  <a:lnTo>
                    <a:pt x="119" y="233"/>
                  </a:lnTo>
                  <a:lnTo>
                    <a:pt x="132" y="216"/>
                  </a:lnTo>
                  <a:lnTo>
                    <a:pt x="140" y="224"/>
                  </a:lnTo>
                  <a:lnTo>
                    <a:pt x="153" y="216"/>
                  </a:lnTo>
                  <a:lnTo>
                    <a:pt x="144" y="195"/>
                  </a:lnTo>
                  <a:lnTo>
                    <a:pt x="144" y="190"/>
                  </a:lnTo>
                  <a:lnTo>
                    <a:pt x="153" y="174"/>
                  </a:lnTo>
                  <a:lnTo>
                    <a:pt x="161" y="161"/>
                  </a:lnTo>
                  <a:lnTo>
                    <a:pt x="166" y="161"/>
                  </a:lnTo>
                  <a:lnTo>
                    <a:pt x="166" y="148"/>
                  </a:lnTo>
                  <a:lnTo>
                    <a:pt x="187" y="127"/>
                  </a:lnTo>
                  <a:lnTo>
                    <a:pt x="187" y="110"/>
                  </a:lnTo>
                  <a:lnTo>
                    <a:pt x="195" y="106"/>
                  </a:lnTo>
                  <a:lnTo>
                    <a:pt x="208" y="97"/>
                  </a:lnTo>
                  <a:lnTo>
                    <a:pt x="221" y="106"/>
                  </a:lnTo>
                  <a:lnTo>
                    <a:pt x="246" y="106"/>
                  </a:lnTo>
                  <a:lnTo>
                    <a:pt x="250" y="89"/>
                  </a:lnTo>
                  <a:lnTo>
                    <a:pt x="242" y="80"/>
                  </a:lnTo>
                  <a:lnTo>
                    <a:pt x="246" y="68"/>
                  </a:lnTo>
                  <a:lnTo>
                    <a:pt x="255" y="63"/>
                  </a:lnTo>
                  <a:lnTo>
                    <a:pt x="263" y="55"/>
                  </a:lnTo>
                  <a:lnTo>
                    <a:pt x="267" y="46"/>
                  </a:lnTo>
                  <a:lnTo>
                    <a:pt x="259" y="42"/>
                  </a:lnTo>
                  <a:lnTo>
                    <a:pt x="212" y="8"/>
                  </a:lnTo>
                  <a:lnTo>
                    <a:pt x="204" y="8"/>
                  </a:lnTo>
                  <a:lnTo>
                    <a:pt x="204" y="0"/>
                  </a:lnTo>
                  <a:lnTo>
                    <a:pt x="174" y="0"/>
                  </a:lnTo>
                  <a:lnTo>
                    <a:pt x="157" y="21"/>
                  </a:lnTo>
                  <a:lnTo>
                    <a:pt x="115" y="12"/>
                  </a:lnTo>
                  <a:lnTo>
                    <a:pt x="0" y="1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00"/>
            <p:cNvSpPr>
              <a:spLocks/>
            </p:cNvSpPr>
            <p:nvPr/>
          </p:nvSpPr>
          <p:spPr bwMode="auto">
            <a:xfrm>
              <a:off x="3183" y="3332"/>
              <a:ext cx="175" cy="167"/>
            </a:xfrm>
            <a:custGeom>
              <a:avLst/>
              <a:gdLst>
                <a:gd name="T0" fmla="*/ 44 w 271"/>
                <a:gd name="T1" fmla="*/ 4 h 234"/>
                <a:gd name="T2" fmla="*/ 0 w 271"/>
                <a:gd name="T3" fmla="*/ 4 h 234"/>
                <a:gd name="T4" fmla="*/ 4 w 271"/>
                <a:gd name="T5" fmla="*/ 119 h 234"/>
                <a:gd name="T6" fmla="*/ 113 w 271"/>
                <a:gd name="T7" fmla="*/ 115 h 234"/>
                <a:gd name="T8" fmla="*/ 113 w 271"/>
                <a:gd name="T9" fmla="*/ 0 h 234"/>
                <a:gd name="T10" fmla="*/ 44 w 271"/>
                <a:gd name="T11" fmla="*/ 4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1"/>
                <a:gd name="T19" fmla="*/ 0 h 234"/>
                <a:gd name="T20" fmla="*/ 271 w 271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1" h="234">
                  <a:moveTo>
                    <a:pt x="106" y="9"/>
                  </a:moveTo>
                  <a:lnTo>
                    <a:pt x="0" y="9"/>
                  </a:lnTo>
                  <a:lnTo>
                    <a:pt x="9" y="234"/>
                  </a:lnTo>
                  <a:lnTo>
                    <a:pt x="271" y="225"/>
                  </a:lnTo>
                  <a:lnTo>
                    <a:pt x="271" y="0"/>
                  </a:lnTo>
                  <a:lnTo>
                    <a:pt x="106" y="9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01"/>
            <p:cNvSpPr>
              <a:spLocks/>
            </p:cNvSpPr>
            <p:nvPr/>
          </p:nvSpPr>
          <p:spPr bwMode="auto">
            <a:xfrm>
              <a:off x="3249" y="3178"/>
              <a:ext cx="171" cy="161"/>
            </a:xfrm>
            <a:custGeom>
              <a:avLst/>
              <a:gdLst>
                <a:gd name="T0" fmla="*/ 104 w 267"/>
                <a:gd name="T1" fmla="*/ 0 h 225"/>
                <a:gd name="T2" fmla="*/ 87 w 267"/>
                <a:gd name="T3" fmla="*/ 3 h 225"/>
                <a:gd name="T4" fmla="*/ 0 w 267"/>
                <a:gd name="T5" fmla="*/ 6 h 225"/>
                <a:gd name="T6" fmla="*/ 2 w 267"/>
                <a:gd name="T7" fmla="*/ 115 h 225"/>
                <a:gd name="T8" fmla="*/ 69 w 267"/>
                <a:gd name="T9" fmla="*/ 111 h 225"/>
                <a:gd name="T10" fmla="*/ 110 w 267"/>
                <a:gd name="T11" fmla="*/ 111 h 225"/>
                <a:gd name="T12" fmla="*/ 104 w 267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7"/>
                <a:gd name="T22" fmla="*/ 0 h 225"/>
                <a:gd name="T23" fmla="*/ 267 w 267"/>
                <a:gd name="T24" fmla="*/ 225 h 2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7" h="225">
                  <a:moveTo>
                    <a:pt x="254" y="0"/>
                  </a:moveTo>
                  <a:lnTo>
                    <a:pt x="212" y="5"/>
                  </a:lnTo>
                  <a:lnTo>
                    <a:pt x="0" y="13"/>
                  </a:lnTo>
                  <a:lnTo>
                    <a:pt x="4" y="225"/>
                  </a:lnTo>
                  <a:lnTo>
                    <a:pt x="169" y="216"/>
                  </a:lnTo>
                  <a:lnTo>
                    <a:pt x="267" y="21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02"/>
            <p:cNvSpPr>
              <a:spLocks/>
            </p:cNvSpPr>
            <p:nvPr/>
          </p:nvSpPr>
          <p:spPr bwMode="auto">
            <a:xfrm>
              <a:off x="3086" y="3187"/>
              <a:ext cx="165" cy="154"/>
            </a:xfrm>
            <a:custGeom>
              <a:avLst/>
              <a:gdLst>
                <a:gd name="T0" fmla="*/ 0 w 258"/>
                <a:gd name="T1" fmla="*/ 0 h 216"/>
                <a:gd name="T2" fmla="*/ 0 w 258"/>
                <a:gd name="T3" fmla="*/ 110 h 216"/>
                <a:gd name="T4" fmla="*/ 62 w 258"/>
                <a:gd name="T5" fmla="*/ 108 h 216"/>
                <a:gd name="T6" fmla="*/ 106 w 258"/>
                <a:gd name="T7" fmla="*/ 108 h 216"/>
                <a:gd name="T8" fmla="*/ 104 w 258"/>
                <a:gd name="T9" fmla="*/ 0 h 216"/>
                <a:gd name="T10" fmla="*/ 0 w 258"/>
                <a:gd name="T11" fmla="*/ 0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8"/>
                <a:gd name="T19" fmla="*/ 0 h 216"/>
                <a:gd name="T20" fmla="*/ 258 w 258"/>
                <a:gd name="T21" fmla="*/ 216 h 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8" h="216">
                  <a:moveTo>
                    <a:pt x="0" y="0"/>
                  </a:moveTo>
                  <a:lnTo>
                    <a:pt x="0" y="216"/>
                  </a:lnTo>
                  <a:lnTo>
                    <a:pt x="152" y="212"/>
                  </a:lnTo>
                  <a:lnTo>
                    <a:pt x="258" y="212"/>
                  </a:lnTo>
                  <a:lnTo>
                    <a:pt x="2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03"/>
            <p:cNvSpPr>
              <a:spLocks/>
            </p:cNvSpPr>
            <p:nvPr/>
          </p:nvSpPr>
          <p:spPr bwMode="auto">
            <a:xfrm>
              <a:off x="3053" y="3339"/>
              <a:ext cx="135" cy="165"/>
            </a:xfrm>
            <a:custGeom>
              <a:avLst/>
              <a:gdLst>
                <a:gd name="T0" fmla="*/ 20 w 212"/>
                <a:gd name="T1" fmla="*/ 2 h 233"/>
                <a:gd name="T2" fmla="*/ 0 w 212"/>
                <a:gd name="T3" fmla="*/ 2 h 233"/>
                <a:gd name="T4" fmla="*/ 0 w 212"/>
                <a:gd name="T5" fmla="*/ 98 h 233"/>
                <a:gd name="T6" fmla="*/ 2 w 212"/>
                <a:gd name="T7" fmla="*/ 106 h 233"/>
                <a:gd name="T8" fmla="*/ 7 w 212"/>
                <a:gd name="T9" fmla="*/ 117 h 233"/>
                <a:gd name="T10" fmla="*/ 86 w 212"/>
                <a:gd name="T11" fmla="*/ 113 h 233"/>
                <a:gd name="T12" fmla="*/ 82 w 212"/>
                <a:gd name="T13" fmla="*/ 0 h 233"/>
                <a:gd name="T14" fmla="*/ 20 w 212"/>
                <a:gd name="T15" fmla="*/ 2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2"/>
                <a:gd name="T25" fmla="*/ 0 h 233"/>
                <a:gd name="T26" fmla="*/ 212 w 212"/>
                <a:gd name="T27" fmla="*/ 233 h 2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2" h="233">
                  <a:moveTo>
                    <a:pt x="51" y="4"/>
                  </a:moveTo>
                  <a:lnTo>
                    <a:pt x="0" y="4"/>
                  </a:lnTo>
                  <a:lnTo>
                    <a:pt x="0" y="195"/>
                  </a:lnTo>
                  <a:lnTo>
                    <a:pt x="4" y="212"/>
                  </a:lnTo>
                  <a:lnTo>
                    <a:pt x="17" y="233"/>
                  </a:lnTo>
                  <a:lnTo>
                    <a:pt x="212" y="225"/>
                  </a:lnTo>
                  <a:lnTo>
                    <a:pt x="203" y="0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204"/>
            <p:cNvSpPr>
              <a:spLocks noChangeArrowheads="1"/>
            </p:cNvSpPr>
            <p:nvPr/>
          </p:nvSpPr>
          <p:spPr bwMode="auto">
            <a:xfrm>
              <a:off x="2916" y="3341"/>
              <a:ext cx="137" cy="137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205"/>
            <p:cNvSpPr>
              <a:spLocks noChangeArrowheads="1"/>
            </p:cNvSpPr>
            <p:nvPr/>
          </p:nvSpPr>
          <p:spPr bwMode="auto">
            <a:xfrm>
              <a:off x="2916" y="3187"/>
              <a:ext cx="170" cy="15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06"/>
            <p:cNvSpPr>
              <a:spLocks/>
            </p:cNvSpPr>
            <p:nvPr/>
          </p:nvSpPr>
          <p:spPr bwMode="auto">
            <a:xfrm>
              <a:off x="2780" y="3187"/>
              <a:ext cx="136" cy="154"/>
            </a:xfrm>
            <a:custGeom>
              <a:avLst/>
              <a:gdLst>
                <a:gd name="T0" fmla="*/ 42 w 212"/>
                <a:gd name="T1" fmla="*/ 0 h 216"/>
                <a:gd name="T2" fmla="*/ 0 w 212"/>
                <a:gd name="T3" fmla="*/ 0 h 216"/>
                <a:gd name="T4" fmla="*/ 0 w 212"/>
                <a:gd name="T5" fmla="*/ 110 h 216"/>
                <a:gd name="T6" fmla="*/ 87 w 212"/>
                <a:gd name="T7" fmla="*/ 110 h 216"/>
                <a:gd name="T8" fmla="*/ 87 w 212"/>
                <a:gd name="T9" fmla="*/ 0 h 216"/>
                <a:gd name="T10" fmla="*/ 42 w 212"/>
                <a:gd name="T11" fmla="*/ 0 h 2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"/>
                <a:gd name="T19" fmla="*/ 0 h 216"/>
                <a:gd name="T20" fmla="*/ 212 w 212"/>
                <a:gd name="T21" fmla="*/ 216 h 2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" h="216">
                  <a:moveTo>
                    <a:pt x="102" y="0"/>
                  </a:moveTo>
                  <a:lnTo>
                    <a:pt x="0" y="0"/>
                  </a:lnTo>
                  <a:lnTo>
                    <a:pt x="0" y="216"/>
                  </a:lnTo>
                  <a:lnTo>
                    <a:pt x="212" y="216"/>
                  </a:lnTo>
                  <a:lnTo>
                    <a:pt x="21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207"/>
            <p:cNvSpPr>
              <a:spLocks noChangeArrowheads="1"/>
            </p:cNvSpPr>
            <p:nvPr/>
          </p:nvSpPr>
          <p:spPr bwMode="auto">
            <a:xfrm>
              <a:off x="2780" y="3341"/>
              <a:ext cx="136" cy="137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208"/>
            <p:cNvSpPr>
              <a:spLocks noChangeArrowheads="1"/>
            </p:cNvSpPr>
            <p:nvPr/>
          </p:nvSpPr>
          <p:spPr bwMode="auto">
            <a:xfrm>
              <a:off x="2641" y="3341"/>
              <a:ext cx="139" cy="137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209"/>
            <p:cNvSpPr>
              <a:spLocks/>
            </p:cNvSpPr>
            <p:nvPr/>
          </p:nvSpPr>
          <p:spPr bwMode="auto">
            <a:xfrm>
              <a:off x="2600" y="3187"/>
              <a:ext cx="180" cy="154"/>
            </a:xfrm>
            <a:custGeom>
              <a:avLst/>
              <a:gdLst>
                <a:gd name="T0" fmla="*/ 116 w 280"/>
                <a:gd name="T1" fmla="*/ 0 h 216"/>
                <a:gd name="T2" fmla="*/ 16 w 280"/>
                <a:gd name="T3" fmla="*/ 0 h 216"/>
                <a:gd name="T4" fmla="*/ 9 w 280"/>
                <a:gd name="T5" fmla="*/ 28 h 216"/>
                <a:gd name="T6" fmla="*/ 9 w 280"/>
                <a:gd name="T7" fmla="*/ 34 h 216"/>
                <a:gd name="T8" fmla="*/ 4 w 280"/>
                <a:gd name="T9" fmla="*/ 49 h 216"/>
                <a:gd name="T10" fmla="*/ 0 w 280"/>
                <a:gd name="T11" fmla="*/ 58 h 216"/>
                <a:gd name="T12" fmla="*/ 26 w 280"/>
                <a:gd name="T13" fmla="*/ 58 h 216"/>
                <a:gd name="T14" fmla="*/ 26 w 280"/>
                <a:gd name="T15" fmla="*/ 110 h 216"/>
                <a:gd name="T16" fmla="*/ 116 w 280"/>
                <a:gd name="T17" fmla="*/ 110 h 216"/>
                <a:gd name="T18" fmla="*/ 116 w 280"/>
                <a:gd name="T19" fmla="*/ 0 h 2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0"/>
                <a:gd name="T31" fmla="*/ 0 h 216"/>
                <a:gd name="T32" fmla="*/ 280 w 280"/>
                <a:gd name="T33" fmla="*/ 216 h 2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0" h="216">
                  <a:moveTo>
                    <a:pt x="280" y="0"/>
                  </a:moveTo>
                  <a:lnTo>
                    <a:pt x="39" y="0"/>
                  </a:lnTo>
                  <a:lnTo>
                    <a:pt x="22" y="55"/>
                  </a:lnTo>
                  <a:lnTo>
                    <a:pt x="22" y="68"/>
                  </a:lnTo>
                  <a:lnTo>
                    <a:pt x="9" y="97"/>
                  </a:lnTo>
                  <a:lnTo>
                    <a:pt x="0" y="114"/>
                  </a:lnTo>
                  <a:lnTo>
                    <a:pt x="64" y="114"/>
                  </a:lnTo>
                  <a:lnTo>
                    <a:pt x="64" y="216"/>
                  </a:lnTo>
                  <a:lnTo>
                    <a:pt x="280" y="216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210"/>
            <p:cNvSpPr>
              <a:spLocks/>
            </p:cNvSpPr>
            <p:nvPr/>
          </p:nvSpPr>
          <p:spPr bwMode="auto">
            <a:xfrm>
              <a:off x="2462" y="3268"/>
              <a:ext cx="179" cy="210"/>
            </a:xfrm>
            <a:custGeom>
              <a:avLst/>
              <a:gdLst>
                <a:gd name="T0" fmla="*/ 114 w 280"/>
                <a:gd name="T1" fmla="*/ 151 h 293"/>
                <a:gd name="T2" fmla="*/ 114 w 280"/>
                <a:gd name="T3" fmla="*/ 0 h 293"/>
                <a:gd name="T4" fmla="*/ 88 w 280"/>
                <a:gd name="T5" fmla="*/ 0 h 293"/>
                <a:gd name="T6" fmla="*/ 83 w 280"/>
                <a:gd name="T7" fmla="*/ 11 h 293"/>
                <a:gd name="T8" fmla="*/ 71 w 280"/>
                <a:gd name="T9" fmla="*/ 24 h 293"/>
                <a:gd name="T10" fmla="*/ 54 w 280"/>
                <a:gd name="T11" fmla="*/ 57 h 293"/>
                <a:gd name="T12" fmla="*/ 36 w 280"/>
                <a:gd name="T13" fmla="*/ 112 h 293"/>
                <a:gd name="T14" fmla="*/ 35 w 280"/>
                <a:gd name="T15" fmla="*/ 118 h 293"/>
                <a:gd name="T16" fmla="*/ 24 w 280"/>
                <a:gd name="T17" fmla="*/ 131 h 293"/>
                <a:gd name="T18" fmla="*/ 0 w 280"/>
                <a:gd name="T19" fmla="*/ 151 h 293"/>
                <a:gd name="T20" fmla="*/ 114 w 280"/>
                <a:gd name="T21" fmla="*/ 151 h 2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0"/>
                <a:gd name="T34" fmla="*/ 0 h 293"/>
                <a:gd name="T35" fmla="*/ 280 w 280"/>
                <a:gd name="T36" fmla="*/ 293 h 2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0" h="293">
                  <a:moveTo>
                    <a:pt x="280" y="293"/>
                  </a:moveTo>
                  <a:lnTo>
                    <a:pt x="280" y="0"/>
                  </a:lnTo>
                  <a:lnTo>
                    <a:pt x="216" y="0"/>
                  </a:lnTo>
                  <a:lnTo>
                    <a:pt x="204" y="22"/>
                  </a:lnTo>
                  <a:lnTo>
                    <a:pt x="174" y="47"/>
                  </a:lnTo>
                  <a:lnTo>
                    <a:pt x="132" y="111"/>
                  </a:lnTo>
                  <a:lnTo>
                    <a:pt x="89" y="217"/>
                  </a:lnTo>
                  <a:lnTo>
                    <a:pt x="85" y="229"/>
                  </a:lnTo>
                  <a:lnTo>
                    <a:pt x="60" y="255"/>
                  </a:lnTo>
                  <a:lnTo>
                    <a:pt x="0" y="293"/>
                  </a:lnTo>
                  <a:lnTo>
                    <a:pt x="280" y="293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54591" y="5539213"/>
            <a:ext cx="1400489" cy="611293"/>
            <a:chOff x="7404241" y="4996399"/>
            <a:chExt cx="1932595" cy="646331"/>
          </a:xfrm>
        </p:grpSpPr>
        <p:sp>
          <p:nvSpPr>
            <p:cNvPr id="8" name="Rectangle 7"/>
            <p:cNvSpPr/>
            <p:nvPr/>
          </p:nvSpPr>
          <p:spPr>
            <a:xfrm>
              <a:off x="7404241" y="5186830"/>
              <a:ext cx="267132" cy="265471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85126" y="4996399"/>
              <a:ext cx="1551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Surveyed County</a:t>
              </a:r>
              <a:endParaRPr lang="en-US" dirty="0"/>
            </a:p>
          </p:txBody>
        </p:sp>
      </p:grpSp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372" y="3868318"/>
            <a:ext cx="2268952" cy="1862105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0" y="0"/>
            <a:ext cx="12192000" cy="438912"/>
          </a:xfrm>
          <a:prstGeom prst="rect">
            <a:avLst/>
          </a:prstGeom>
          <a:solidFill>
            <a:srgbClr val="17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31" y="-13238"/>
            <a:ext cx="3863139" cy="68712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36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White mold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we use </a:t>
            </a: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Sporecaster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 dry beans?</a:t>
            </a:r>
          </a:p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Irrigated soybean and dry bean may require additional data sets</a:t>
            </a:r>
          </a:p>
          <a:p>
            <a:r>
              <a:rPr lang="en-US" sz="4000" b="1" dirty="0" smtClean="0"/>
              <a:t>Can we use a PPO inhibitor fungicide to help manage white mold, such as Cobra in soybean?</a:t>
            </a:r>
          </a:p>
          <a:p>
            <a:endParaRPr lang="en-US" sz="4000" dirty="0"/>
          </a:p>
        </p:txBody>
      </p:sp>
      <p:pic>
        <p:nvPicPr>
          <p:cNvPr id="4" name="Picture 3" descr="C:\Documents and Settings\chilvers\My Documents\My Pictures\Work Photos\MSU logos\helmet_grn_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8944" y="5238121"/>
            <a:ext cx="1143000" cy="13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656" y="5275066"/>
            <a:ext cx="2595760" cy="128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5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06500" y="0"/>
            <a:ext cx="977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2016 </a:t>
            </a:r>
            <a:r>
              <a:rPr lang="en-US" b="1" dirty="0" err="1" smtClean="0"/>
              <a:t>Soyben</a:t>
            </a:r>
            <a:r>
              <a:rPr lang="en-US" b="1" dirty="0" smtClean="0"/>
              <a:t> white mold trial 1 (disease score)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1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4836" y="838200"/>
          <a:ext cx="9033164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30300" y="0"/>
            <a:ext cx="101092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2016 soybean white mold trial 1 (yield </a:t>
            </a:r>
            <a:r>
              <a:rPr lang="en-US" b="1" dirty="0" err="1" smtClean="0"/>
              <a:t>bu</a:t>
            </a:r>
            <a:r>
              <a:rPr lang="en-US" b="1" dirty="0" smtClean="0"/>
              <a:t>/A)</a:t>
            </a:r>
            <a:endParaRPr lang="en-US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124200" y="1828800"/>
            <a:ext cx="7239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31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2016, </a:t>
            </a:r>
            <a:r>
              <a:rPr lang="en-US" b="1" dirty="0"/>
              <a:t>Cadet on </a:t>
            </a:r>
            <a:r>
              <a:rPr lang="en-US" b="1" dirty="0" smtClean="0"/>
              <a:t>soybean white </a:t>
            </a:r>
            <a:r>
              <a:rPr lang="en-US" b="1" dirty="0"/>
              <a:t>mold -</a:t>
            </a:r>
            <a:r>
              <a:rPr lang="en-US" b="1" dirty="0" smtClean="0"/>
              <a:t> Disease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513265"/>
              </p:ext>
            </p:extLst>
          </p:nvPr>
        </p:nvGraphicFramePr>
        <p:xfrm>
          <a:off x="1079500" y="876300"/>
          <a:ext cx="10101772" cy="574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Michigan_state_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1272" y="5714461"/>
            <a:ext cx="1010728" cy="10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2016, Cadet on soybean white mold - Yield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806564"/>
              </p:ext>
            </p:extLst>
          </p:nvPr>
        </p:nvGraphicFramePr>
        <p:xfrm>
          <a:off x="1054100" y="1325563"/>
          <a:ext cx="9588500" cy="544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Michigan_state_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0" y="5620800"/>
            <a:ext cx="1010728" cy="10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06" y="2087068"/>
            <a:ext cx="2524804" cy="976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39879"/>
          </a:xfrm>
          <a:prstGeom prst="rect">
            <a:avLst/>
          </a:prstGeom>
          <a:solidFill>
            <a:srgbClr val="16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36860" y="1491916"/>
            <a:ext cx="10617228" cy="320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936" y="4200884"/>
            <a:ext cx="3054264" cy="1517528"/>
          </a:xfrm>
          <a:prstGeom prst="rect">
            <a:avLst/>
          </a:prstGeom>
        </p:spPr>
      </p:pic>
      <p:pic>
        <p:nvPicPr>
          <p:cNvPr id="13" name="Picture 2" descr="Image result for USDA-Specialty Crop Block Michigan department of 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777" y="3872267"/>
            <a:ext cx="1430957" cy="215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ayer_logo-1020x102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287" y="2024287"/>
            <a:ext cx="1293435" cy="129850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2" t="22497" r="20035" b="22707"/>
          <a:stretch/>
        </p:blipFill>
        <p:spPr>
          <a:xfrm>
            <a:off x="-286602" y="2420398"/>
            <a:ext cx="6705782" cy="4260442"/>
          </a:xfrm>
        </p:spPr>
      </p:pic>
    </p:spTree>
    <p:extLst>
      <p:ext uri="{BB962C8B-B14F-4D97-AF65-F5344CB8AC3E}">
        <p14:creationId xmlns:p14="http://schemas.microsoft.com/office/powerpoint/2010/main" val="39734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ilvers\Pictures\Work Photos\2014\Dry beans\From Janette\IMG_8229_rhizoc_field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453" y="3109208"/>
            <a:ext cx="4495799" cy="3966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5911471"/>
            <a:ext cx="2819400" cy="64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i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Rhizoctonia</a:t>
            </a:r>
            <a:endParaRPr lang="en-US" sz="2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chilvers\Pictures\Work Photos\2014\Dry beans\From Janette\IMG_8231_Pythium and Rhizoc field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8958" y="3124200"/>
            <a:ext cx="4446694" cy="396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ilvers\Pictures\Work Photos\2014\Dry beans\From Janette\IMG_8241_Fusarium fiel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0852" y="3124201"/>
            <a:ext cx="2590800" cy="3886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657022" y="5791200"/>
            <a:ext cx="2010979" cy="876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Fusarium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3048" y="6019801"/>
            <a:ext cx="12987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2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Pythium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37455" y="6516194"/>
            <a:ext cx="32545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Janette Jacobs/</a:t>
            </a:r>
            <a:r>
              <a:rPr lang="en-US" dirty="0">
                <a:solidFill>
                  <a:prstClr val="black"/>
                </a:solidFill>
              </a:rPr>
              <a:t>Kjersten </a:t>
            </a:r>
            <a:r>
              <a:rPr lang="en-US" dirty="0" smtClean="0">
                <a:solidFill>
                  <a:prstClr val="black"/>
                </a:solidFill>
              </a:rPr>
              <a:t>Oudman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0"/>
            <a:ext cx="10515600" cy="774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Calibri"/>
              </a:rPr>
              <a:t>Dry bean root rot pathogens in Michigan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632532"/>
              </p:ext>
            </p:extLst>
          </p:nvPr>
        </p:nvGraphicFramePr>
        <p:xfrm>
          <a:off x="350293" y="789238"/>
          <a:ext cx="11491413" cy="2800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624">
                  <a:extLst>
                    <a:ext uri="{9D8B030D-6E8A-4147-A177-3AD203B41FA5}">
                      <a16:colId xmlns:a16="http://schemas.microsoft.com/office/drawing/2014/main" val="1532933864"/>
                    </a:ext>
                  </a:extLst>
                </a:gridCol>
                <a:gridCol w="2423734">
                  <a:extLst>
                    <a:ext uri="{9D8B030D-6E8A-4147-A177-3AD203B41FA5}">
                      <a16:colId xmlns:a16="http://schemas.microsoft.com/office/drawing/2014/main" val="3721280296"/>
                    </a:ext>
                  </a:extLst>
                </a:gridCol>
                <a:gridCol w="2845174">
                  <a:extLst>
                    <a:ext uri="{9D8B030D-6E8A-4147-A177-3AD203B41FA5}">
                      <a16:colId xmlns:a16="http://schemas.microsoft.com/office/drawing/2014/main" val="3883579618"/>
                    </a:ext>
                  </a:extLst>
                </a:gridCol>
                <a:gridCol w="2757451">
                  <a:extLst>
                    <a:ext uri="{9D8B030D-6E8A-4147-A177-3AD203B41FA5}">
                      <a16:colId xmlns:a16="http://schemas.microsoft.com/office/drawing/2014/main" val="1313917284"/>
                    </a:ext>
                  </a:extLst>
                </a:gridCol>
                <a:gridCol w="2471430">
                  <a:extLst>
                    <a:ext uri="{9D8B030D-6E8A-4147-A177-3AD203B41FA5}">
                      <a16:colId xmlns:a16="http://schemas.microsoft.com/office/drawing/2014/main" val="5261224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Year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1" u="none" strike="noStrike" dirty="0">
                          <a:effectLst/>
                        </a:rPr>
                        <a:t>Fusarium</a:t>
                      </a:r>
                      <a:r>
                        <a:rPr lang="en-US" sz="3000" b="1" u="none" strike="noStrike" dirty="0">
                          <a:effectLst/>
                        </a:rPr>
                        <a:t> </a:t>
                      </a:r>
                      <a:r>
                        <a:rPr lang="en-US" sz="3000" b="1" u="none" strike="noStrike" dirty="0" smtClean="0">
                          <a:effectLst/>
                        </a:rPr>
                        <a:t>(%)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i="1" u="none" strike="noStrike" dirty="0">
                          <a:effectLst/>
                        </a:rPr>
                        <a:t>Rhizoctonia</a:t>
                      </a:r>
                      <a:r>
                        <a:rPr lang="en-US" sz="3000" b="1" u="none" strike="noStrike" dirty="0">
                          <a:effectLst/>
                        </a:rPr>
                        <a:t> </a:t>
                      </a:r>
                      <a:r>
                        <a:rPr lang="en-US" sz="3000" b="1" u="none" strike="noStrike" dirty="0" smtClean="0">
                          <a:effectLst/>
                        </a:rPr>
                        <a:t>(%)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Oomycetes </a:t>
                      </a:r>
                      <a:r>
                        <a:rPr lang="en-US" sz="3000" b="1" u="none" strike="noStrike" dirty="0" smtClean="0">
                          <a:effectLst/>
                        </a:rPr>
                        <a:t>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>
                          <a:effectLst/>
                        </a:rPr>
                        <a:t>Total number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366637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effectLst/>
                        </a:rPr>
                        <a:t>2014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effectLst/>
                        </a:rPr>
                        <a:t>38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effectLst/>
                        </a:rPr>
                        <a:t>42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20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139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0940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effectLst/>
                        </a:rPr>
                        <a:t>2015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44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26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30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454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43702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2016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63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21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16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71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68489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2017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68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9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23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226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49721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2018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effectLst/>
                        </a:rPr>
                        <a:t>74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15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>
                          <a:effectLst/>
                        </a:rPr>
                        <a:t>11</a:t>
                      </a:r>
                      <a:endParaRPr lang="en-US" sz="3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000" b="1" u="none" strike="noStrike" dirty="0">
                          <a:effectLst/>
                        </a:rPr>
                        <a:t>144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3672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9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8675"/>
          </a:xfrm>
        </p:spPr>
        <p:txBody>
          <a:bodyPr/>
          <a:lstStyle/>
          <a:p>
            <a:r>
              <a:rPr lang="en-US" b="1" dirty="0" smtClean="0"/>
              <a:t>2019 dry bean root rot isolation results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000703"/>
              </p:ext>
            </p:extLst>
          </p:nvPr>
        </p:nvGraphicFramePr>
        <p:xfrm>
          <a:off x="0" y="755650"/>
          <a:ext cx="12192000" cy="3577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4966">
                  <a:extLst>
                    <a:ext uri="{9D8B030D-6E8A-4147-A177-3AD203B41FA5}">
                      <a16:colId xmlns:a16="http://schemas.microsoft.com/office/drawing/2014/main" val="2918013718"/>
                    </a:ext>
                  </a:extLst>
                </a:gridCol>
                <a:gridCol w="1392177">
                  <a:extLst>
                    <a:ext uri="{9D8B030D-6E8A-4147-A177-3AD203B41FA5}">
                      <a16:colId xmlns:a16="http://schemas.microsoft.com/office/drawing/2014/main" val="269332914"/>
                    </a:ext>
                  </a:extLst>
                </a:gridCol>
                <a:gridCol w="1424988">
                  <a:extLst>
                    <a:ext uri="{9D8B030D-6E8A-4147-A177-3AD203B41FA5}">
                      <a16:colId xmlns:a16="http://schemas.microsoft.com/office/drawing/2014/main" val="3036149649"/>
                    </a:ext>
                  </a:extLst>
                </a:gridCol>
                <a:gridCol w="1759966">
                  <a:extLst>
                    <a:ext uri="{9D8B030D-6E8A-4147-A177-3AD203B41FA5}">
                      <a16:colId xmlns:a16="http://schemas.microsoft.com/office/drawing/2014/main" val="2528820229"/>
                    </a:ext>
                  </a:extLst>
                </a:gridCol>
                <a:gridCol w="1560747">
                  <a:extLst>
                    <a:ext uri="{9D8B030D-6E8A-4147-A177-3AD203B41FA5}">
                      <a16:colId xmlns:a16="http://schemas.microsoft.com/office/drawing/2014/main" val="886724822"/>
                    </a:ext>
                  </a:extLst>
                </a:gridCol>
                <a:gridCol w="1912742">
                  <a:extLst>
                    <a:ext uri="{9D8B030D-6E8A-4147-A177-3AD203B41FA5}">
                      <a16:colId xmlns:a16="http://schemas.microsoft.com/office/drawing/2014/main" val="4041122305"/>
                    </a:ext>
                  </a:extLst>
                </a:gridCol>
                <a:gridCol w="1586414">
                  <a:extLst>
                    <a:ext uri="{9D8B030D-6E8A-4147-A177-3AD203B41FA5}">
                      <a16:colId xmlns:a16="http://schemas.microsoft.com/office/drawing/2014/main" val="3524839950"/>
                    </a:ext>
                  </a:extLst>
                </a:gridCol>
              </a:tblGrid>
              <a:tr h="8380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Field Identification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No. of Samples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Bean Class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Rhizoctonia solani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Fusarium spp.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Fusarium solani clade 2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oomycetes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517211"/>
                  </a:ext>
                </a:extLst>
              </a:tr>
              <a:tr h="637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SVRES-Frankenmuth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?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8/10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10/10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0/10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0/10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736697"/>
                  </a:ext>
                </a:extLst>
              </a:tr>
              <a:tr h="637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Rhode Farms-Hawkes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Red Kidney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1/10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15/15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14/15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0/10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180598"/>
                  </a:ext>
                </a:extLst>
              </a:tr>
              <a:tr h="325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Alpena Co.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Navy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3/5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4/5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1/5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0/5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7114855"/>
                  </a:ext>
                </a:extLst>
              </a:tr>
              <a:tr h="311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Huron Co.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Black Bean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4/5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5/5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0/5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0/5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0998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472561"/>
            <a:ext cx="1219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The plant samples from all of the field locations with the exception of Rhode Farms displayed similar symptoms; internal vascular discoloration, lack of lateral roots, root death and early plant senescence.</a:t>
            </a:r>
          </a:p>
          <a:p>
            <a:pPr lvl="1"/>
            <a:r>
              <a:rPr lang="en-US" sz="1400" i="1" dirty="0"/>
              <a:t>Rhizoctonia solani</a:t>
            </a:r>
            <a:r>
              <a:rPr lang="en-US" sz="1400" dirty="0"/>
              <a:t> was consistently isolated from all three of these locations from symptomatic plant tissue.</a:t>
            </a:r>
          </a:p>
          <a:p>
            <a:pPr lvl="1"/>
            <a:r>
              <a:rPr lang="en-US" sz="1400" dirty="0"/>
              <a:t>A typical variety of </a:t>
            </a:r>
            <a:r>
              <a:rPr lang="en-US" sz="1400" i="1" dirty="0"/>
              <a:t>Fusarium</a:t>
            </a:r>
            <a:r>
              <a:rPr lang="en-US" sz="1400" dirty="0"/>
              <a:t> spp. were also isolated from samples, however, there was not a single dominant species present.  I did not consistently isolate </a:t>
            </a:r>
            <a:r>
              <a:rPr lang="en-US" sz="1400" i="1" dirty="0"/>
              <a:t>Fusarium oxysporum</a:t>
            </a:r>
            <a:r>
              <a:rPr lang="en-US" sz="1400" dirty="0"/>
              <a:t> that could potentially cause the vascular discoloration present.</a:t>
            </a:r>
          </a:p>
          <a:p>
            <a:pPr lvl="1"/>
            <a:r>
              <a:rPr lang="en-US" sz="1400" dirty="0"/>
              <a:t>I also only recovered one </a:t>
            </a:r>
            <a:r>
              <a:rPr lang="en-US" sz="1400" i="1" dirty="0"/>
              <a:t>Fusarium solani</a:t>
            </a:r>
            <a:r>
              <a:rPr lang="en-US" sz="1400" dirty="0"/>
              <a:t> species complex clade 2 isolate from these three fields.  </a:t>
            </a:r>
            <a:r>
              <a:rPr lang="en-US" sz="1400" b="1" dirty="0"/>
              <a:t>This suggests that they are either newer fields for bean production or are on a long rotation</a:t>
            </a:r>
            <a:r>
              <a:rPr lang="en-US" sz="1400" b="1" dirty="0" smtClean="0"/>
              <a:t>.</a:t>
            </a:r>
            <a:endParaRPr lang="en-US" sz="1400" dirty="0"/>
          </a:p>
          <a:p>
            <a:pPr lvl="0"/>
            <a:r>
              <a:rPr lang="en-US" sz="1400" dirty="0"/>
              <a:t>Rhodes Farms plant samples exhibited classic Fusarium root rot symptoms.  </a:t>
            </a:r>
          </a:p>
          <a:p>
            <a:pPr lvl="1"/>
            <a:r>
              <a:rPr lang="en-US" sz="1400" i="1" dirty="0"/>
              <a:t>Rhizoctonia solani</a:t>
            </a:r>
            <a:r>
              <a:rPr lang="en-US" sz="1400" dirty="0"/>
              <a:t> was recovered from only one plant sample and from a single lesion located just above the soil line on the stem.</a:t>
            </a:r>
          </a:p>
          <a:p>
            <a:pPr lvl="1"/>
            <a:r>
              <a:rPr lang="en-US" sz="1400" dirty="0"/>
              <a:t>A plethora of</a:t>
            </a:r>
            <a:r>
              <a:rPr lang="en-US" sz="1400" b="1" dirty="0"/>
              <a:t> </a:t>
            </a:r>
            <a:r>
              <a:rPr lang="en-US" sz="1400" i="1" dirty="0"/>
              <a:t>Fusarium</a:t>
            </a:r>
            <a:r>
              <a:rPr lang="en-US" sz="1400" dirty="0"/>
              <a:t> </a:t>
            </a:r>
            <a:r>
              <a:rPr lang="en-US" sz="1400" dirty="0" err="1"/>
              <a:t>spp</a:t>
            </a:r>
            <a:r>
              <a:rPr lang="en-US" sz="1400" dirty="0"/>
              <a:t> with various morphologies and pigmentation were isolated from infected plant tissue.  </a:t>
            </a:r>
            <a:r>
              <a:rPr lang="en-US" sz="1400" dirty="0" smtClean="0"/>
              <a:t>In </a:t>
            </a:r>
            <a:r>
              <a:rPr lang="en-US" sz="1400" dirty="0"/>
              <a:t>addition, 14/15 plant samples produced the typical </a:t>
            </a:r>
            <a:r>
              <a:rPr lang="en-US" sz="1400" dirty="0" err="1" smtClean="0"/>
              <a:t>sporodochia</a:t>
            </a:r>
            <a:r>
              <a:rPr lang="en-US" sz="1400" dirty="0" smtClean="0"/>
              <a:t> </a:t>
            </a:r>
            <a:r>
              <a:rPr lang="en-US" sz="1400" dirty="0"/>
              <a:t>associated with </a:t>
            </a:r>
            <a:r>
              <a:rPr lang="en-US" sz="1400" i="1" dirty="0"/>
              <a:t>Fusarium solani</a:t>
            </a:r>
            <a:r>
              <a:rPr lang="en-US" sz="1400" dirty="0"/>
              <a:t> species complex clade 2. </a:t>
            </a:r>
          </a:p>
        </p:txBody>
      </p:sp>
    </p:spTree>
    <p:extLst>
      <p:ext uri="{BB962C8B-B14F-4D97-AF65-F5344CB8AC3E}">
        <p14:creationId xmlns:p14="http://schemas.microsoft.com/office/powerpoint/2010/main" val="7950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0515600" cy="1325563"/>
          </a:xfrm>
        </p:spPr>
        <p:txBody>
          <a:bodyPr/>
          <a:lstStyle/>
          <a:p>
            <a:r>
              <a:rPr lang="en-US" b="1" dirty="0" smtClean="0"/>
              <a:t>Significance of root rot disease surveys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9033"/>
            <a:ext cx="11905343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Identify what is causing the problem (pathogens)</a:t>
            </a:r>
          </a:p>
          <a:p>
            <a:r>
              <a:rPr lang="en-US" sz="3200" dirty="0" smtClean="0"/>
              <a:t>Pathogens can be characterized</a:t>
            </a:r>
          </a:p>
          <a:p>
            <a:r>
              <a:rPr lang="en-US" sz="3200" dirty="0" smtClean="0"/>
              <a:t>Screen germplasm for resistance to pathogens</a:t>
            </a:r>
          </a:p>
          <a:p>
            <a:r>
              <a:rPr lang="en-US" sz="3200" dirty="0" smtClean="0"/>
              <a:t>Screen seed treatments for efficacy </a:t>
            </a:r>
          </a:p>
          <a:p>
            <a:pPr lvl="1"/>
            <a:r>
              <a:rPr lang="en-US" sz="2800" dirty="0" smtClean="0"/>
              <a:t>w/ companies to identify new products/combinations</a:t>
            </a:r>
          </a:p>
          <a:p>
            <a:pPr lvl="1"/>
            <a:r>
              <a:rPr lang="en-US" sz="2800" dirty="0" smtClean="0"/>
              <a:t>Application technologies i.e. in-furrow applications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6401" y="2692402"/>
            <a:ext cx="4760684" cy="35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7" y="38797"/>
            <a:ext cx="11858170" cy="734084"/>
          </a:xfrm>
        </p:spPr>
        <p:txBody>
          <a:bodyPr/>
          <a:lstStyle/>
          <a:p>
            <a:r>
              <a:rPr lang="en-US" b="1" dirty="0" smtClean="0"/>
              <a:t>Characterization of </a:t>
            </a:r>
            <a:r>
              <a:rPr lang="en-US" b="1" i="1" dirty="0" smtClean="0"/>
              <a:t>Fusarium </a:t>
            </a:r>
            <a:r>
              <a:rPr lang="en-US" b="1" dirty="0" smtClean="0"/>
              <a:t>root rot species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5799" y="1719952"/>
            <a:ext cx="5029201" cy="335280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73" y="861682"/>
            <a:ext cx="3324430" cy="4988498"/>
          </a:xfrm>
        </p:spPr>
      </p:pic>
      <p:sp>
        <p:nvSpPr>
          <p:cNvPr id="8" name="TextBox 7"/>
          <p:cNvSpPr txBox="1"/>
          <p:nvPr/>
        </p:nvSpPr>
        <p:spPr>
          <a:xfrm>
            <a:off x="2370307" y="4681885"/>
            <a:ext cx="1017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6692" y="4667358"/>
            <a:ext cx="1017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>
                <a:solidFill>
                  <a:prstClr val="black"/>
                </a:solidFill>
                <a:latin typeface="Calibri" panose="020F0502020204030204"/>
              </a:rPr>
              <a:t>Control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6503" y="4681885"/>
            <a:ext cx="1017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FSSC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1621" y="4667358"/>
            <a:ext cx="1017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FOSC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9" y="5406699"/>
            <a:ext cx="3673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Fusarium brasiliense</a:t>
            </a:r>
            <a:endParaRPr lang="en-US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96636" y="5331386"/>
            <a:ext cx="3724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Fusarium oxysporum</a:t>
            </a:r>
            <a:endParaRPr lang="en-US" sz="32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02169" y="5917201"/>
            <a:ext cx="471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defTabSz="68580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Drastic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reduction in root mass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071" y="5991474"/>
            <a:ext cx="520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Rotting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and lesions on taproot, but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little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reduction in root </a:t>
            </a: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mass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60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0" y="0"/>
            <a:ext cx="11350170" cy="1045029"/>
          </a:xfrm>
        </p:spPr>
        <p:txBody>
          <a:bodyPr>
            <a:normAutofit/>
          </a:bodyPr>
          <a:lstStyle/>
          <a:p>
            <a:r>
              <a:rPr lang="en-US" b="1" dirty="0" smtClean="0"/>
              <a:t>Stand reduction – inoculated field trials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468550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68168" y="648866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2018 field trial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90967" y="6488668"/>
            <a:ext cx="256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</a:t>
            </a:r>
            <a:r>
              <a:rPr lang="en-US" b="1" i="1" dirty="0" smtClean="0"/>
              <a:t>F. brasiliense</a:t>
            </a:r>
            <a:r>
              <a:rPr lang="en-US" b="1" dirty="0" smtClean="0"/>
              <a:t> in </a:t>
            </a:r>
            <a:r>
              <a:rPr lang="en-US" b="1" i="1" dirty="0" smtClean="0"/>
              <a:t>F. solani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69049" y="5671098"/>
            <a:ext cx="6053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Field data confirms greenhouse screens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35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ilvers\Pictures\Work Photos\2013\IMG_3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3183" y="1325563"/>
            <a:ext cx="9777849" cy="6518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Field </a:t>
            </a:r>
            <a:r>
              <a:rPr lang="en-US" sz="5400" b="1" dirty="0" smtClean="0"/>
              <a:t>trial </a:t>
            </a:r>
            <a:r>
              <a:rPr lang="en-US" sz="5400" b="1" dirty="0" smtClean="0"/>
              <a:t>testing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4320"/>
            <a:ext cx="7112000" cy="981869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Germplasm for root rot resistance Dr. Kelly and Dr. Cichy</a:t>
            </a:r>
          </a:p>
          <a:p>
            <a:r>
              <a:rPr lang="en-US" b="1" dirty="0" smtClean="0"/>
              <a:t>New seed/in furrow treatments</a:t>
            </a:r>
          </a:p>
        </p:txBody>
      </p:sp>
      <p:pic>
        <p:nvPicPr>
          <p:cNvPr id="5" name="Picture 4" descr="C:\Users\chilvers\Pictures\Work Photos\2013\IMG_33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397889"/>
            <a:ext cx="4914897" cy="3276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9595" y="6488668"/>
            <a:ext cx="246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Adam Byrne/John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Boyse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4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941161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Example of germplasm screening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5943600"/>
            <a:ext cx="8229600" cy="91440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Rhizoctonia field inoculation</a:t>
            </a:r>
          </a:p>
        </p:txBody>
      </p:sp>
    </p:spTree>
    <p:extLst>
      <p:ext uri="{BB962C8B-B14F-4D97-AF65-F5344CB8AC3E}">
        <p14:creationId xmlns:p14="http://schemas.microsoft.com/office/powerpoint/2010/main" val="10236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1069</Words>
  <Application>Microsoft Office PowerPoint</Application>
  <PresentationFormat>Widescreen</PresentationFormat>
  <Paragraphs>239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Tahoma</vt:lpstr>
      <vt:lpstr>Times New Roman</vt:lpstr>
      <vt:lpstr>Office Theme</vt:lpstr>
      <vt:lpstr>Dry Bean Root Rot Disease Research</vt:lpstr>
      <vt:lpstr>Identifying Michigan’s dry bean pathogens</vt:lpstr>
      <vt:lpstr>PowerPoint Presentation</vt:lpstr>
      <vt:lpstr>2019 dry bean root rot isolation results</vt:lpstr>
      <vt:lpstr>Significance of root rot disease surveys</vt:lpstr>
      <vt:lpstr>Characterization of Fusarium root rot species</vt:lpstr>
      <vt:lpstr>Stand reduction – inoculated field trials</vt:lpstr>
      <vt:lpstr>Field trial testing</vt:lpstr>
      <vt:lpstr>Example of germplasm screening</vt:lpstr>
      <vt:lpstr>In-Furrow trials 2019</vt:lpstr>
      <vt:lpstr>In-Furrow trials 2019</vt:lpstr>
      <vt:lpstr>In-Furrow trials 2019</vt:lpstr>
      <vt:lpstr>Importance of crop rotation and seed treatment</vt:lpstr>
      <vt:lpstr>White mold management</vt:lpstr>
      <vt:lpstr>White mold mushrooms</vt:lpstr>
      <vt:lpstr>Not White Mold</vt:lpstr>
      <vt:lpstr>PowerPoint Presentation</vt:lpstr>
      <vt:lpstr>Soybean white mold risk factors</vt:lpstr>
      <vt:lpstr>PowerPoint Presentation</vt:lpstr>
      <vt:lpstr>PowerPoint Presentation</vt:lpstr>
      <vt:lpstr>White mold management</vt:lpstr>
      <vt:lpstr>2016 Soyben white mold trial 1 (disease score)</vt:lpstr>
      <vt:lpstr>2016 soybean white mold trial 1 (yield bu/A)</vt:lpstr>
      <vt:lpstr>2016, Cadet on soybean white mold - Disease</vt:lpstr>
      <vt:lpstr>2016, Cadet on soybean white mold - Yield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Chilvers, Martin</cp:lastModifiedBy>
  <cp:revision>46</cp:revision>
  <dcterms:created xsi:type="dcterms:W3CDTF">2018-12-09T22:50:07Z</dcterms:created>
  <dcterms:modified xsi:type="dcterms:W3CDTF">2019-12-09T21:29:12Z</dcterms:modified>
</cp:coreProperties>
</file>