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5"/>
  </p:notesMasterIdLst>
  <p:handoutMasterIdLst>
    <p:handoutMasterId r:id="rId46"/>
  </p:handoutMasterIdLst>
  <p:sldIdLst>
    <p:sldId id="380" r:id="rId5"/>
    <p:sldId id="424" r:id="rId6"/>
    <p:sldId id="398" r:id="rId7"/>
    <p:sldId id="399" r:id="rId8"/>
    <p:sldId id="401" r:id="rId9"/>
    <p:sldId id="403" r:id="rId10"/>
    <p:sldId id="409" r:id="rId11"/>
    <p:sldId id="408" r:id="rId12"/>
    <p:sldId id="407" r:id="rId13"/>
    <p:sldId id="397" r:id="rId14"/>
    <p:sldId id="413" r:id="rId15"/>
    <p:sldId id="405" r:id="rId16"/>
    <p:sldId id="412" r:id="rId17"/>
    <p:sldId id="406" r:id="rId18"/>
    <p:sldId id="410" r:id="rId19"/>
    <p:sldId id="396" r:id="rId20"/>
    <p:sldId id="417" r:id="rId21"/>
    <p:sldId id="418" r:id="rId22"/>
    <p:sldId id="416" r:id="rId23"/>
    <p:sldId id="419" r:id="rId24"/>
    <p:sldId id="415" r:id="rId25"/>
    <p:sldId id="414" r:id="rId26"/>
    <p:sldId id="425" r:id="rId27"/>
    <p:sldId id="421" r:id="rId28"/>
    <p:sldId id="386" r:id="rId29"/>
    <p:sldId id="384" r:id="rId30"/>
    <p:sldId id="387" r:id="rId31"/>
    <p:sldId id="385" r:id="rId32"/>
    <p:sldId id="390" r:id="rId33"/>
    <p:sldId id="382" r:id="rId34"/>
    <p:sldId id="391" r:id="rId35"/>
    <p:sldId id="383" r:id="rId36"/>
    <p:sldId id="392" r:id="rId37"/>
    <p:sldId id="388" r:id="rId38"/>
    <p:sldId id="393" r:id="rId39"/>
    <p:sldId id="389" r:id="rId40"/>
    <p:sldId id="394" r:id="rId41"/>
    <p:sldId id="420" r:id="rId42"/>
    <p:sldId id="422" r:id="rId43"/>
    <p:sldId id="423" r:id="rId44"/>
  </p:sldIdLst>
  <p:sldSz cx="9144000" cy="6858000" type="screen4x3"/>
  <p:notesSz cx="7010400" cy="9296400"/>
  <p:custDataLst>
    <p:tags r:id="rId47"/>
  </p:custDataLst>
  <p:defaultTextStyle>
    <a:defPPr>
      <a:defRPr lang="en-US"/>
    </a:defPPr>
    <a:lvl1pPr algn="l" defTabSz="455613"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5613" indent="1588" algn="l" defTabSz="455613"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2813" indent="1588" algn="l" defTabSz="455613"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0013" indent="1588" algn="l" defTabSz="455613"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7213" indent="1588" algn="l" defTabSz="455613"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illy, Mary" initials="RM" lastIdx="6" clrIdx="0">
    <p:extLst>
      <p:ext uri="{19B8F6BF-5375-455C-9EA6-DF929625EA0E}">
        <p15:presenceInfo xmlns:p15="http://schemas.microsoft.com/office/powerpoint/2012/main" userId="S-1-5-21-3524057985-2376993590-1617062801-342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E7DE"/>
    <a:srgbClr val="E0F4F0"/>
    <a:srgbClr val="CBEDE6"/>
    <a:srgbClr val="18453B"/>
    <a:srgbClr val="12352F"/>
    <a:srgbClr val="F1EFEE"/>
    <a:srgbClr val="123A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FB42BD-4603-8E67-E2F6-1EA51B1A07F1}" v="314" dt="2019-10-26T16:29:46.565"/>
    <p1510:client id="{A81212A0-8901-4180-8FBD-85526A3D06E9}" v="298" dt="2019-10-26T00:55:31.6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00" autoAdjust="0"/>
    <p:restoredTop sz="83382" autoAdjust="0"/>
  </p:normalViewPr>
  <p:slideViewPr>
    <p:cSldViewPr snapToGrid="0" snapToObjects="1">
      <p:cViewPr varScale="1">
        <p:scale>
          <a:sx n="53" d="100"/>
          <a:sy n="53" d="100"/>
        </p:scale>
        <p:origin x="422" y="53"/>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8D12AE-1D1F-AC42-9EC3-5134B7A6AB74}"/>
              </a:ext>
            </a:extLst>
          </p:cNvPr>
          <p:cNvSpPr>
            <a:spLocks noGrp="1"/>
          </p:cNvSpPr>
          <p:nvPr>
            <p:ph type="hdr" sz="quarter"/>
          </p:nvPr>
        </p:nvSpPr>
        <p:spPr>
          <a:xfrm>
            <a:off x="2" y="0"/>
            <a:ext cx="3036889" cy="465138"/>
          </a:xfrm>
          <a:prstGeom prst="rect">
            <a:avLst/>
          </a:prstGeom>
        </p:spPr>
        <p:txBody>
          <a:bodyPr vert="horz" lIns="92083" tIns="46042" rIns="92083" bIns="46042" rtlCol="0"/>
          <a:lstStyle>
            <a:lvl1pPr algn="l" defTabSz="460416" eaLnBrk="1" hangingPunct="1">
              <a:defRPr sz="1200">
                <a:latin typeface="Arial" charset="0"/>
                <a:ea typeface="ＭＳ Ｐゴシック" pitchFamily="49" charset="-128"/>
                <a:cs typeface="+mn-cs"/>
              </a:defRPr>
            </a:lvl1pPr>
          </a:lstStyle>
          <a:p>
            <a:pPr>
              <a:defRPr/>
            </a:pPr>
            <a:endParaRPr lang="en-US"/>
          </a:p>
        </p:txBody>
      </p:sp>
      <p:sp>
        <p:nvSpPr>
          <p:cNvPr id="3" name="Date Placeholder 2">
            <a:extLst>
              <a:ext uri="{FF2B5EF4-FFF2-40B4-BE49-F238E27FC236}">
                <a16:creationId xmlns:a16="http://schemas.microsoft.com/office/drawing/2014/main" id="{75B01A1D-CE7D-1A4D-B6C7-B0EB4ADFADFE}"/>
              </a:ext>
            </a:extLst>
          </p:cNvPr>
          <p:cNvSpPr>
            <a:spLocks noGrp="1"/>
          </p:cNvSpPr>
          <p:nvPr>
            <p:ph type="dt" sz="quarter" idx="1"/>
          </p:nvPr>
        </p:nvSpPr>
        <p:spPr>
          <a:xfrm>
            <a:off x="3971927" y="0"/>
            <a:ext cx="3036889" cy="465138"/>
          </a:xfrm>
          <a:prstGeom prst="rect">
            <a:avLst/>
          </a:prstGeom>
        </p:spPr>
        <p:txBody>
          <a:bodyPr vert="horz" lIns="92083" tIns="46042" rIns="92083" bIns="46042" rtlCol="0"/>
          <a:lstStyle>
            <a:lvl1pPr algn="r" defTabSz="460416" eaLnBrk="1" hangingPunct="1">
              <a:defRPr sz="1200">
                <a:latin typeface="Arial" charset="0"/>
                <a:ea typeface="ＭＳ Ｐゴシック" pitchFamily="49" charset="-128"/>
                <a:cs typeface="+mn-cs"/>
              </a:defRPr>
            </a:lvl1pPr>
          </a:lstStyle>
          <a:p>
            <a:pPr>
              <a:defRPr/>
            </a:pPr>
            <a:fld id="{132D0D83-D180-410E-B7DB-BDE00A45A7F7}" type="datetimeFigureOut">
              <a:rPr lang="en-US"/>
              <a:pPr>
                <a:defRPr/>
              </a:pPr>
              <a:t>12/10/2019</a:t>
            </a:fld>
            <a:endParaRPr lang="en-US"/>
          </a:p>
        </p:txBody>
      </p:sp>
      <p:sp>
        <p:nvSpPr>
          <p:cNvPr id="4" name="Footer Placeholder 3">
            <a:extLst>
              <a:ext uri="{FF2B5EF4-FFF2-40B4-BE49-F238E27FC236}">
                <a16:creationId xmlns:a16="http://schemas.microsoft.com/office/drawing/2014/main" id="{BEE4E6B9-E834-1645-9DFA-DC9021017273}"/>
              </a:ext>
            </a:extLst>
          </p:cNvPr>
          <p:cNvSpPr>
            <a:spLocks noGrp="1"/>
          </p:cNvSpPr>
          <p:nvPr>
            <p:ph type="ftr" sz="quarter" idx="2"/>
          </p:nvPr>
        </p:nvSpPr>
        <p:spPr>
          <a:xfrm>
            <a:off x="2" y="8829675"/>
            <a:ext cx="3036889" cy="465138"/>
          </a:xfrm>
          <a:prstGeom prst="rect">
            <a:avLst/>
          </a:prstGeom>
        </p:spPr>
        <p:txBody>
          <a:bodyPr vert="horz" lIns="92083" tIns="46042" rIns="92083" bIns="46042" rtlCol="0" anchor="b"/>
          <a:lstStyle>
            <a:lvl1pPr algn="l" defTabSz="460416" eaLnBrk="1" hangingPunct="1">
              <a:defRPr sz="1200">
                <a:latin typeface="Arial" charset="0"/>
                <a:ea typeface="ＭＳ Ｐゴシック" pitchFamily="49" charset="-128"/>
                <a:cs typeface="+mn-cs"/>
              </a:defRPr>
            </a:lvl1pPr>
          </a:lstStyle>
          <a:p>
            <a:pPr>
              <a:defRPr/>
            </a:pPr>
            <a:endParaRPr lang="en-US"/>
          </a:p>
        </p:txBody>
      </p:sp>
      <p:sp>
        <p:nvSpPr>
          <p:cNvPr id="5" name="Slide Number Placeholder 4">
            <a:extLst>
              <a:ext uri="{FF2B5EF4-FFF2-40B4-BE49-F238E27FC236}">
                <a16:creationId xmlns:a16="http://schemas.microsoft.com/office/drawing/2014/main" id="{D723F3BF-6520-4D49-A498-EAF8CE61FA04}"/>
              </a:ext>
            </a:extLst>
          </p:cNvPr>
          <p:cNvSpPr>
            <a:spLocks noGrp="1"/>
          </p:cNvSpPr>
          <p:nvPr>
            <p:ph type="sldNum" sz="quarter" idx="3"/>
          </p:nvPr>
        </p:nvSpPr>
        <p:spPr>
          <a:xfrm>
            <a:off x="3971927" y="8829675"/>
            <a:ext cx="3036889" cy="465138"/>
          </a:xfrm>
          <a:prstGeom prst="rect">
            <a:avLst/>
          </a:prstGeom>
        </p:spPr>
        <p:txBody>
          <a:bodyPr vert="horz" wrap="square" lIns="92083" tIns="46042" rIns="92083" bIns="46042" numCol="1" anchor="b" anchorCtr="0" compatLnSpc="1">
            <a:prstTxWarp prst="textNoShape">
              <a:avLst/>
            </a:prstTxWarp>
          </a:bodyPr>
          <a:lstStyle>
            <a:lvl1pPr algn="r" defTabSz="460416" eaLnBrk="1" hangingPunct="1">
              <a:defRPr sz="1200">
                <a:cs typeface="Arial" panose="020B0604020202020204" pitchFamily="34" charset="0"/>
              </a:defRPr>
            </a:lvl1pPr>
          </a:lstStyle>
          <a:p>
            <a:pPr>
              <a:defRPr/>
            </a:pPr>
            <a:fld id="{09A8F8E7-68B1-4663-BBC4-7407BFC3DB2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699EC7-7473-2347-9866-E7470324F1CF}"/>
              </a:ext>
            </a:extLst>
          </p:cNvPr>
          <p:cNvSpPr>
            <a:spLocks noGrp="1"/>
          </p:cNvSpPr>
          <p:nvPr>
            <p:ph type="hdr" sz="quarter"/>
          </p:nvPr>
        </p:nvSpPr>
        <p:spPr>
          <a:xfrm>
            <a:off x="2" y="0"/>
            <a:ext cx="3036889" cy="465138"/>
          </a:xfrm>
          <a:prstGeom prst="rect">
            <a:avLst/>
          </a:prstGeom>
        </p:spPr>
        <p:txBody>
          <a:bodyPr vert="horz" lIns="93142" tIns="46571" rIns="93142" bIns="46571" rtlCol="0"/>
          <a:lstStyle>
            <a:lvl1pPr algn="l" defTabSz="460416" eaLnBrk="1" hangingPunct="1">
              <a:defRPr sz="1200">
                <a:latin typeface="Arial" charset="0"/>
                <a:ea typeface="ＭＳ Ｐゴシック" pitchFamily="49" charset="-128"/>
                <a:cs typeface="+mn-cs"/>
              </a:defRPr>
            </a:lvl1pPr>
          </a:lstStyle>
          <a:p>
            <a:pPr>
              <a:defRPr/>
            </a:pPr>
            <a:endParaRPr lang="en-US"/>
          </a:p>
        </p:txBody>
      </p:sp>
      <p:sp>
        <p:nvSpPr>
          <p:cNvPr id="3" name="Date Placeholder 2">
            <a:extLst>
              <a:ext uri="{FF2B5EF4-FFF2-40B4-BE49-F238E27FC236}">
                <a16:creationId xmlns:a16="http://schemas.microsoft.com/office/drawing/2014/main" id="{3B69EA73-B036-6E4D-BFE3-655C6F78B420}"/>
              </a:ext>
            </a:extLst>
          </p:cNvPr>
          <p:cNvSpPr>
            <a:spLocks noGrp="1"/>
          </p:cNvSpPr>
          <p:nvPr>
            <p:ph type="dt" idx="1"/>
          </p:nvPr>
        </p:nvSpPr>
        <p:spPr>
          <a:xfrm>
            <a:off x="3971927" y="0"/>
            <a:ext cx="3036889" cy="465138"/>
          </a:xfrm>
          <a:prstGeom prst="rect">
            <a:avLst/>
          </a:prstGeom>
        </p:spPr>
        <p:txBody>
          <a:bodyPr vert="horz" lIns="93142" tIns="46571" rIns="93142" bIns="46571" rtlCol="0"/>
          <a:lstStyle>
            <a:lvl1pPr algn="r" defTabSz="460416" eaLnBrk="1" hangingPunct="1">
              <a:defRPr sz="1200">
                <a:latin typeface="Arial" charset="0"/>
                <a:ea typeface="ＭＳ Ｐゴシック" pitchFamily="49" charset="-128"/>
                <a:cs typeface="+mn-cs"/>
              </a:defRPr>
            </a:lvl1pPr>
          </a:lstStyle>
          <a:p>
            <a:pPr>
              <a:defRPr/>
            </a:pPr>
            <a:fld id="{5C058757-A3A6-418A-94BF-ECEACE77C911}" type="datetimeFigureOut">
              <a:rPr lang="en-US"/>
              <a:pPr>
                <a:defRPr/>
              </a:pPr>
              <a:t>12/10/2019</a:t>
            </a:fld>
            <a:endParaRPr lang="en-US"/>
          </a:p>
        </p:txBody>
      </p:sp>
      <p:sp>
        <p:nvSpPr>
          <p:cNvPr id="4" name="Slide Image Placeholder 3">
            <a:extLst>
              <a:ext uri="{FF2B5EF4-FFF2-40B4-BE49-F238E27FC236}">
                <a16:creationId xmlns:a16="http://schemas.microsoft.com/office/drawing/2014/main" id="{5CBE9CFC-1A20-444A-9B12-7711335CD17C}"/>
              </a:ext>
            </a:extLst>
          </p:cNvPr>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42" tIns="46571" rIns="93142" bIns="46571" rtlCol="0" anchor="ctr"/>
          <a:lstStyle/>
          <a:p>
            <a:pPr lvl="0"/>
            <a:endParaRPr lang="en-US" noProof="0"/>
          </a:p>
        </p:txBody>
      </p:sp>
      <p:sp>
        <p:nvSpPr>
          <p:cNvPr id="5" name="Notes Placeholder 4">
            <a:extLst>
              <a:ext uri="{FF2B5EF4-FFF2-40B4-BE49-F238E27FC236}">
                <a16:creationId xmlns:a16="http://schemas.microsoft.com/office/drawing/2014/main" id="{84E04168-EAAA-C846-8BAB-BFC8AA290905}"/>
              </a:ext>
            </a:extLst>
          </p:cNvPr>
          <p:cNvSpPr>
            <a:spLocks noGrp="1"/>
          </p:cNvSpPr>
          <p:nvPr>
            <p:ph type="body" sz="quarter" idx="3"/>
          </p:nvPr>
        </p:nvSpPr>
        <p:spPr>
          <a:xfrm>
            <a:off x="701677" y="4416429"/>
            <a:ext cx="5607050" cy="4183064"/>
          </a:xfrm>
          <a:prstGeom prst="rect">
            <a:avLst/>
          </a:prstGeom>
        </p:spPr>
        <p:txBody>
          <a:bodyPr vert="horz" lIns="93142" tIns="46571" rIns="93142" bIns="4657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998CF0B-D8FE-D84C-9C21-7B4A62949B71}"/>
              </a:ext>
            </a:extLst>
          </p:cNvPr>
          <p:cNvSpPr>
            <a:spLocks noGrp="1"/>
          </p:cNvSpPr>
          <p:nvPr>
            <p:ph type="ftr" sz="quarter" idx="4"/>
          </p:nvPr>
        </p:nvSpPr>
        <p:spPr>
          <a:xfrm>
            <a:off x="2" y="8829675"/>
            <a:ext cx="3036889" cy="465138"/>
          </a:xfrm>
          <a:prstGeom prst="rect">
            <a:avLst/>
          </a:prstGeom>
        </p:spPr>
        <p:txBody>
          <a:bodyPr vert="horz" lIns="93142" tIns="46571" rIns="93142" bIns="46571" rtlCol="0" anchor="b"/>
          <a:lstStyle>
            <a:lvl1pPr algn="l" defTabSz="460416" eaLnBrk="1" hangingPunct="1">
              <a:defRPr sz="1200">
                <a:latin typeface="Arial" charset="0"/>
                <a:ea typeface="ＭＳ Ｐゴシック" pitchFamily="49" charset="-128"/>
                <a:cs typeface="+mn-cs"/>
              </a:defRPr>
            </a:lvl1pPr>
          </a:lstStyle>
          <a:p>
            <a:pPr>
              <a:defRPr/>
            </a:pPr>
            <a:endParaRPr lang="en-US"/>
          </a:p>
        </p:txBody>
      </p:sp>
      <p:sp>
        <p:nvSpPr>
          <p:cNvPr id="7" name="Slide Number Placeholder 6">
            <a:extLst>
              <a:ext uri="{FF2B5EF4-FFF2-40B4-BE49-F238E27FC236}">
                <a16:creationId xmlns:a16="http://schemas.microsoft.com/office/drawing/2014/main" id="{D7BED3B8-3DE1-C749-88F1-D1B9BD04636F}"/>
              </a:ext>
            </a:extLst>
          </p:cNvPr>
          <p:cNvSpPr>
            <a:spLocks noGrp="1"/>
          </p:cNvSpPr>
          <p:nvPr>
            <p:ph type="sldNum" sz="quarter" idx="5"/>
          </p:nvPr>
        </p:nvSpPr>
        <p:spPr>
          <a:xfrm>
            <a:off x="3971927" y="8829675"/>
            <a:ext cx="3036889" cy="465138"/>
          </a:xfrm>
          <a:prstGeom prst="rect">
            <a:avLst/>
          </a:prstGeom>
        </p:spPr>
        <p:txBody>
          <a:bodyPr vert="horz" wrap="square" lIns="93142" tIns="46571" rIns="93142" bIns="46571" numCol="1" anchor="b" anchorCtr="0" compatLnSpc="1">
            <a:prstTxWarp prst="textNoShape">
              <a:avLst/>
            </a:prstTxWarp>
          </a:bodyPr>
          <a:lstStyle>
            <a:lvl1pPr algn="r" defTabSz="460416" eaLnBrk="1" hangingPunct="1">
              <a:defRPr sz="1200">
                <a:cs typeface="Arial" panose="020B0604020202020204" pitchFamily="34" charset="0"/>
              </a:defRPr>
            </a:lvl1pPr>
          </a:lstStyle>
          <a:p>
            <a:pPr>
              <a:defRPr/>
            </a:pPr>
            <a:fld id="{38199CC5-DFA8-496B-91FC-17075A052AB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sldNum="0" hdr="0" ftr="0" dt="0"/>
  <p:notesStyle>
    <a:lvl1pPr algn="l" defTabSz="912813" rtl="0" eaLnBrk="0" fontAlgn="base" hangingPunct="0">
      <a:spcBef>
        <a:spcPct val="30000"/>
      </a:spcBef>
      <a:spcAft>
        <a:spcPct val="0"/>
      </a:spcAft>
      <a:defRPr sz="1200" kern="1200">
        <a:solidFill>
          <a:schemeClr val="tx1"/>
        </a:solidFill>
        <a:latin typeface="+mn-lt"/>
        <a:ea typeface="+mn-ea"/>
        <a:cs typeface="+mn-cs"/>
      </a:defRPr>
    </a:lvl1pPr>
    <a:lvl2pPr marL="455613" algn="l" defTabSz="912813" rtl="0" eaLnBrk="0" fontAlgn="base" hangingPunct="0">
      <a:spcBef>
        <a:spcPct val="30000"/>
      </a:spcBef>
      <a:spcAft>
        <a:spcPct val="0"/>
      </a:spcAft>
      <a:defRPr sz="1200" kern="1200">
        <a:solidFill>
          <a:schemeClr val="tx1"/>
        </a:solidFill>
        <a:latin typeface="+mn-lt"/>
        <a:ea typeface="+mn-ea"/>
        <a:cs typeface="+mn-cs"/>
      </a:defRPr>
    </a:lvl2pPr>
    <a:lvl3pPr marL="912813" algn="l" defTabSz="912813" rtl="0" eaLnBrk="0" fontAlgn="base" hangingPunct="0">
      <a:spcBef>
        <a:spcPct val="30000"/>
      </a:spcBef>
      <a:spcAft>
        <a:spcPct val="0"/>
      </a:spcAft>
      <a:defRPr sz="1200" kern="1200">
        <a:solidFill>
          <a:schemeClr val="tx1"/>
        </a:solidFill>
        <a:latin typeface="+mn-lt"/>
        <a:ea typeface="+mn-ea"/>
        <a:cs typeface="+mn-cs"/>
      </a:defRPr>
    </a:lvl3pPr>
    <a:lvl4pPr marL="1370013" algn="l" defTabSz="912813" rtl="0" eaLnBrk="0" fontAlgn="base" hangingPunct="0">
      <a:spcBef>
        <a:spcPct val="30000"/>
      </a:spcBef>
      <a:spcAft>
        <a:spcPct val="0"/>
      </a:spcAft>
      <a:defRPr sz="1200" kern="1200">
        <a:solidFill>
          <a:schemeClr val="tx1"/>
        </a:solidFill>
        <a:latin typeface="+mn-lt"/>
        <a:ea typeface="+mn-ea"/>
        <a:cs typeface="+mn-cs"/>
      </a:defRPr>
    </a:lvl4pPr>
    <a:lvl5pPr marL="1827213" algn="l" defTabSz="912813"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The greenhouse effect warms the Earth (and other planets) in a similar way, although it’s not exactly the same. The Earth’s transparent atmosphere lets sunlight pass through to warm the ground and the oceans. The Earth’s warmed surface releases some of that heat in the form of infrared radiation (longer wavelength radiation)— a form of light, but invisible to human eyes.</a:t>
            </a:r>
          </a:p>
          <a:p>
            <a:endParaRPr lang="en-US" dirty="0"/>
          </a:p>
          <a:p>
            <a:r>
              <a:rPr lang="en-US" dirty="0"/>
              <a:t>This infrared light wants to keep on going, right back out into space, taking the warmth with it. But some gases in the atmosphere won’t let all the infrared radiation pass through. These “greenhouse gases” are very good at absorbing infrared light. These</a:t>
            </a:r>
            <a:r>
              <a:rPr lang="en-US" baseline="0" dirty="0"/>
              <a:t> greenhouse gases then emits radiation back </a:t>
            </a:r>
            <a:r>
              <a:rPr lang="en-US" dirty="0"/>
              <a:t>to the land and the oceans. So greenhouse gases act sort of (though not exactly) like the glass in the greenhouse. They let sunlight through on its way in from space, but intercept some of the infrared light on its way back out.</a:t>
            </a:r>
          </a:p>
          <a:p>
            <a:endParaRPr lang="en-US" dirty="0"/>
          </a:p>
          <a:p>
            <a:pPr defTabSz="931774" eaLnBrk="1" fontAlgn="auto" hangingPunct="1">
              <a:spcBef>
                <a:spcPts val="0"/>
              </a:spcBef>
              <a:spcAft>
                <a:spcPts val="0"/>
              </a:spcAft>
              <a:defRPr/>
            </a:pPr>
            <a:r>
              <a:rPr lang="en-US" dirty="0"/>
              <a:t>These greenhouse gases are carbon dioxide, nitrous oxide, methane, water vapor, ozone and halocarbons, all of which are naturally occurring except for halocarbons, which were used as coolants, solvents and refrigerants beginning in the 1930s. Over millennia, the Earth’s average surface temperature is correlated with the amount of greenhouse gases in the atmosphere. Historically, when greenhouse gas concentrations have been relatively high, so have the average surface temperatures.</a:t>
            </a:r>
          </a:p>
          <a:p>
            <a:pPr defTabSz="931774" eaLnBrk="1" fontAlgn="auto" hangingPunct="1">
              <a:spcBef>
                <a:spcPts val="0"/>
              </a:spcBef>
              <a:spcAft>
                <a:spcPts val="0"/>
              </a:spcAft>
              <a:defRPr/>
            </a:pPr>
            <a:endParaRPr lang="en-US" dirty="0"/>
          </a:p>
          <a:p>
            <a:pPr defTabSz="931774" eaLnBrk="1" fontAlgn="auto" hangingPunct="1">
              <a:spcBef>
                <a:spcPts val="0"/>
              </a:spcBef>
              <a:spcAft>
                <a:spcPts val="0"/>
              </a:spcAft>
              <a:defRPr/>
            </a:pPr>
            <a:r>
              <a:rPr lang="en-US" dirty="0"/>
              <a:t>The importance of this so-called “greenhouse effect” cannot be overstated. Without an atmosphere that acts as a blanket to absorb heat, the Earth would be almost 60 degrees Fahrenheit (F) cooler on average than it is now. For example, the moon, our nearest neighbor in the solar system, has surface temperatures ranging from 225 degrees F in the sun to a freezing -240 degrees F in the dark because it lacks an atmosphere. But as we’ll see in a minute, too many gases in the atmosphere can cause warming of the planet that is not beneficial to us.</a:t>
            </a:r>
          </a:p>
          <a:p>
            <a:pPr defTabSz="931774" eaLnBrk="1" fontAlgn="auto" hangingPunct="1">
              <a:spcBef>
                <a:spcPts val="0"/>
              </a:spcBef>
              <a:spcAft>
                <a:spcPts val="0"/>
              </a:spcAft>
              <a:defRPr/>
            </a:pPr>
            <a:endParaRPr lang="en-US" dirty="0"/>
          </a:p>
        </p:txBody>
      </p:sp>
      <p:sp>
        <p:nvSpPr>
          <p:cNvPr id="4" name="Slide Number Placeholder 3"/>
          <p:cNvSpPr>
            <a:spLocks noGrp="1"/>
          </p:cNvSpPr>
          <p:nvPr>
            <p:ph type="sldNum" sz="quarter" idx="10"/>
          </p:nvPr>
        </p:nvSpPr>
        <p:spPr/>
        <p:txBody>
          <a:bodyPr/>
          <a:lstStyle/>
          <a:p>
            <a:fld id="{08F0EF1B-EC13-47BC-A961-4381BDEC21BB}"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749157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176AC25-1AC5-4D04-8820-BE701799B2DA}" type="slidenum">
              <a:rPr lang="en-US" smtClean="0"/>
              <a:pPr>
                <a:defRPr/>
              </a:pPr>
              <a:t>12</a:t>
            </a:fld>
            <a:endParaRPr lang="en-US"/>
          </a:p>
        </p:txBody>
      </p:sp>
    </p:spTree>
    <p:extLst>
      <p:ext uri="{BB962C8B-B14F-4D97-AF65-F5344CB8AC3E}">
        <p14:creationId xmlns:p14="http://schemas.microsoft.com/office/powerpoint/2010/main" val="2451511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176AC25-1AC5-4D04-8820-BE701799B2DA}" type="slidenum">
              <a:rPr lang="en-US" smtClean="0"/>
              <a:pPr>
                <a:defRPr/>
              </a:pPr>
              <a:t>13</a:t>
            </a:fld>
            <a:endParaRPr lang="en-US"/>
          </a:p>
        </p:txBody>
      </p:sp>
    </p:spTree>
    <p:extLst>
      <p:ext uri="{BB962C8B-B14F-4D97-AF65-F5344CB8AC3E}">
        <p14:creationId xmlns:p14="http://schemas.microsoft.com/office/powerpoint/2010/main" val="3341341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7369" indent="-237369" defTabSz="949478">
              <a:defRPr/>
            </a:pPr>
            <a:r>
              <a:rPr lang="en-US" baseline="0" dirty="0">
                <a:solidFill>
                  <a:schemeClr val="bg1"/>
                </a:solidFill>
              </a:rPr>
              <a:t>Agronomists, plant pathologists, entomologists, and others are concerned about the effect of the changing climate on agriculture. Long-term data shows changes in temperature, cloud cover, precipitation, extreme events, and carbon dioxide levels. </a:t>
            </a:r>
            <a:r>
              <a:rPr lang="en-US" dirty="0"/>
              <a:t>All of these affect agriculture directly.</a:t>
            </a:r>
            <a:r>
              <a:rPr lang="en-US" baseline="0" dirty="0"/>
              <a:t> They affect plant growth, planting and harvest times, weed/disease/and insect outbreaks, irrigation needs, and soil and water quality directly. </a:t>
            </a:r>
            <a:r>
              <a:rPr lang="en-US" dirty="0"/>
              <a:t>How will agriculture need to adapt? What’s the net effect? There is lots to consider….more</a:t>
            </a:r>
            <a:r>
              <a:rPr lang="en-US" baseline="0" dirty="0"/>
              <a:t> than just temperature and it is not easy to predict exactly what will happen, as these variables interact in complicated ways. For example, </a:t>
            </a:r>
            <a:r>
              <a:rPr lang="en-US" dirty="0"/>
              <a:t>while greater rainfall and a longer growing season can enhance crop growth, they can also lead to more plant pests. In addition, if the greater precipitation occurs in winter rather than summer, then the longer growing season may not enhance yields and may delay springtime soil drying. If, on the other hand, the greater precipitation occurs in summer but in more intense storms, the benefit may be offset by nitrogen loss, erosion, and other fertility problems. This</a:t>
            </a:r>
            <a:r>
              <a:rPr lang="en-US" baseline="0" dirty="0"/>
              <a:t> highlights a really important point: the issue is complex.</a:t>
            </a:r>
          </a:p>
        </p:txBody>
      </p:sp>
      <p:sp>
        <p:nvSpPr>
          <p:cNvPr id="4" name="Slide Number Placeholder 3"/>
          <p:cNvSpPr>
            <a:spLocks noGrp="1"/>
          </p:cNvSpPr>
          <p:nvPr>
            <p:ph type="sldNum" sz="quarter" idx="10"/>
          </p:nvPr>
        </p:nvSpPr>
        <p:spPr/>
        <p:txBody>
          <a:bodyPr/>
          <a:lstStyle/>
          <a:p>
            <a:fld id="{F1064689-A851-4E4B-9376-48CE9D07F4A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406307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9478">
              <a:defRPr/>
            </a:pPr>
            <a:r>
              <a:rPr lang="en-US" dirty="0"/>
              <a:t>A simple definition of</a:t>
            </a:r>
            <a:r>
              <a:rPr lang="en-US" baseline="0" dirty="0"/>
              <a:t> climate change adaptation is ‘the idea that changes are occurring or will occur, and we can manage the impacts of those changes.” We all know farmers are better than most at adapting. They have always adapted, and always will. But the changes we’ve seen over recent decades in the climate are unlike previous changes, and the rate of change is likely to increase, which may make adapting more difficult.</a:t>
            </a:r>
          </a:p>
        </p:txBody>
      </p:sp>
      <p:sp>
        <p:nvSpPr>
          <p:cNvPr id="4" name="Slide Number Placeholder 3"/>
          <p:cNvSpPr>
            <a:spLocks noGrp="1"/>
          </p:cNvSpPr>
          <p:nvPr>
            <p:ph type="sldNum" sz="quarter" idx="10"/>
          </p:nvPr>
        </p:nvSpPr>
        <p:spPr/>
        <p:txBody>
          <a:bodyPr/>
          <a:lstStyle/>
          <a:p>
            <a:fld id="{4E19A3BA-69A0-4A7F-B23D-67060115D0C4}"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848437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The climate at a given location seems to be relatively stable, but it is ever-changing because of its dynamic nature and many components. Cause of climate change can</a:t>
            </a:r>
            <a:r>
              <a:rPr lang="en-US" baseline="0" dirty="0"/>
              <a:t> be broadly categorized into two parts: 1) Natural Causes and 2) Human (Anthropogenic) Causes</a:t>
            </a:r>
          </a:p>
          <a:p>
            <a:endParaRPr lang="en-US" baseline="0" dirty="0"/>
          </a:p>
          <a:p>
            <a:pPr marL="232943" indent="-232943">
              <a:buAutoNum type="arabicParenR"/>
            </a:pPr>
            <a:r>
              <a:rPr lang="en-US" baseline="0" dirty="0"/>
              <a:t>Natural Causes: Any natural activity that emits greenhouse gases into the atmosphere are categorized as natural causes. Examples of natural causes as shown in the picture above are evapotranspiration from water bodies, plants, and trees. Water vapor that is emitted in the atmosphere from evapotranspiration is one of the most significant greenhouse gases. This process is natural on which humans have no control over. Another example is wetlands which is a primary source of methane gas emission due to the decomposition process. Volcanic eruption is another example of natural cause. When volcano erupts, aerosol particles spread into the atmosphere and creates a reflective shield which prevents radiation from coming towards the earth. Due to this natural process, we may observe somewhat cooling trend for a short time-period. However, other potential greenhouse gases that are emitted in volcano such as carbon dioxide, may in longer timeframe contribute towards warming trend. These are some of the examples of natural causes of climate change. </a:t>
            </a:r>
          </a:p>
          <a:p>
            <a:pPr marL="232943" indent="-232943">
              <a:buAutoNum type="arabicParenR"/>
            </a:pPr>
            <a:r>
              <a:rPr lang="en-US" baseline="0" dirty="0"/>
              <a:t>Human Causes: </a:t>
            </a:r>
            <a:r>
              <a:rPr lang="en-US" dirty="0"/>
              <a:t>The Intergovernmental Panel on Climate Change (known by the acronym “IPCC”) is a group of scientists who issue comprehensive assessments on climate science. </a:t>
            </a:r>
            <a:r>
              <a:rPr lang="en-US" baseline="0" dirty="0"/>
              <a:t>According to the IPCC 2007 report, we know that humans are impacting the climate. Any human activities that is resulting in greenhouse gas emissions into the atmosphere is categorized under this criteria. Some examples of human causes are energy production, fossil fuel burning, transportation, agricultural practices such as fertilization and livestock production. We’ll talk more about agriculture’s role in this later.</a:t>
            </a:r>
            <a:endParaRPr lang="en-US" dirty="0"/>
          </a:p>
        </p:txBody>
      </p:sp>
      <p:sp>
        <p:nvSpPr>
          <p:cNvPr id="4" name="Slide Number Placeholder 3"/>
          <p:cNvSpPr>
            <a:spLocks noGrp="1"/>
          </p:cNvSpPr>
          <p:nvPr>
            <p:ph type="sldNum" sz="quarter" idx="10"/>
          </p:nvPr>
        </p:nvSpPr>
        <p:spPr/>
        <p:txBody>
          <a:bodyPr/>
          <a:lstStyle/>
          <a:p>
            <a:fld id="{08F0EF1B-EC13-47BC-A961-4381BDEC21BB}" type="slidenum">
              <a:rPr lang="en-US" smtClean="0"/>
              <a:pPr/>
              <a:t>4</a:t>
            </a:fld>
            <a:endParaRPr lang="en-US" dirty="0"/>
          </a:p>
        </p:txBody>
      </p:sp>
    </p:spTree>
    <p:extLst>
      <p:ext uri="{BB962C8B-B14F-4D97-AF65-F5344CB8AC3E}">
        <p14:creationId xmlns:p14="http://schemas.microsoft.com/office/powerpoint/2010/main" val="3037690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Even though the most important greenhouse gases occur naturally and are important for life on Earth, burning fossil fuels and other human activities have caused a large increase in their concentrations , especially the main greenhouse gases seen in this figure: carbon dioxide, methane, and nitrous oxide. Each of these gases has a unique relationship with agriculture, which we will discuss later.</a:t>
            </a:r>
          </a:p>
        </p:txBody>
      </p:sp>
      <p:sp>
        <p:nvSpPr>
          <p:cNvPr id="4" name="Slide Number Placeholder 3"/>
          <p:cNvSpPr>
            <a:spLocks noGrp="1"/>
          </p:cNvSpPr>
          <p:nvPr>
            <p:ph type="sldNum" sz="quarter" idx="10"/>
          </p:nvPr>
        </p:nvSpPr>
        <p:spPr/>
        <p:txBody>
          <a:bodyPr/>
          <a:lstStyle/>
          <a:p>
            <a:fld id="{08F0EF1B-EC13-47BC-A961-4381BDEC21BB}" type="slidenum">
              <a:rPr lang="en-US" smtClean="0"/>
              <a:pPr/>
              <a:t>5</a:t>
            </a:fld>
            <a:endParaRPr lang="en-US" dirty="0"/>
          </a:p>
        </p:txBody>
      </p:sp>
    </p:spTree>
    <p:extLst>
      <p:ext uri="{BB962C8B-B14F-4D97-AF65-F5344CB8AC3E}">
        <p14:creationId xmlns:p14="http://schemas.microsoft.com/office/powerpoint/2010/main" val="2245964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Figure</a:t>
            </a:r>
            <a:r>
              <a:rPr lang="en-US" baseline="0" dirty="0"/>
              <a:t> on the slide shows the rate of temperature change in the United States for the past century. Red color represents warmer whereas blue represents cooler than normal temperatures. Northeast, north central and southwest regions of the United States have experienced greater warming (1</a:t>
            </a:r>
            <a:r>
              <a:rPr lang="en-US" baseline="30000" dirty="0"/>
              <a:t>o</a:t>
            </a:r>
            <a:r>
              <a:rPr lang="en-US" baseline="0" dirty="0"/>
              <a:t>F to 4</a:t>
            </a:r>
            <a:r>
              <a:rPr lang="en-US" baseline="30000" dirty="0"/>
              <a:t>o</a:t>
            </a:r>
            <a:r>
              <a:rPr lang="en-US" baseline="0" dirty="0"/>
              <a:t>F) compared to the southeast United States which on the contrary experienced somewhat cooling trend. One of many factors contributing towards the opposite changes could be the land use changes in urban vs. rural settings. It is important to note that despite the fact that some region may experience cooling trend, the average temperature over the United States shows gradual warming as shown in the next slide.  </a:t>
            </a:r>
            <a:endParaRPr lang="en-US" dirty="0"/>
          </a:p>
        </p:txBody>
      </p:sp>
      <p:sp>
        <p:nvSpPr>
          <p:cNvPr id="4" name="Slide Number Placeholder 3"/>
          <p:cNvSpPr>
            <a:spLocks noGrp="1"/>
          </p:cNvSpPr>
          <p:nvPr>
            <p:ph type="sldNum" sz="quarter" idx="10"/>
          </p:nvPr>
        </p:nvSpPr>
        <p:spPr/>
        <p:txBody>
          <a:bodyPr/>
          <a:lstStyle/>
          <a:p>
            <a:fld id="{D649B536-D13B-4741-8550-E6F224B8526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410360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Fig. 9. Projected changes in summer average temperature and rainfall for Illinois and Michigan indicate that summers in these states will feel progressively more like summers</a:t>
            </a:r>
          </a:p>
          <a:p>
            <a:r>
              <a:rPr lang="en-US"/>
              <a:t>currently experienced by states to their southwest under both SRES A1fi higher (red) and B1 lower (yellow) future emissions scenarios. Both states are projected to warm</a:t>
            </a:r>
          </a:p>
          <a:p>
            <a:r>
              <a:rPr lang="en-US"/>
              <a:t>considerably and have less summer rainfall.</a:t>
            </a: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900">
                <a:solidFill>
                  <a:schemeClr val="tx1"/>
                </a:solidFill>
                <a:latin typeface="Arial" charset="0"/>
              </a:defRPr>
            </a:lvl1pPr>
            <a:lvl2pPr marL="757066" indent="-291179" eaLnBrk="0" hangingPunct="0">
              <a:defRPr sz="2900">
                <a:solidFill>
                  <a:schemeClr val="tx1"/>
                </a:solidFill>
                <a:latin typeface="Arial" charset="0"/>
              </a:defRPr>
            </a:lvl2pPr>
            <a:lvl3pPr marL="1164717" indent="-232943" eaLnBrk="0" hangingPunct="0">
              <a:defRPr sz="2900">
                <a:solidFill>
                  <a:schemeClr val="tx1"/>
                </a:solidFill>
                <a:latin typeface="Arial" charset="0"/>
              </a:defRPr>
            </a:lvl3pPr>
            <a:lvl4pPr marL="1630604" indent="-232943" eaLnBrk="0" hangingPunct="0">
              <a:defRPr sz="2900">
                <a:solidFill>
                  <a:schemeClr val="tx1"/>
                </a:solidFill>
                <a:latin typeface="Arial" charset="0"/>
              </a:defRPr>
            </a:lvl4pPr>
            <a:lvl5pPr marL="2096491" indent="-232943" eaLnBrk="0" hangingPunct="0">
              <a:defRPr sz="2900">
                <a:solidFill>
                  <a:schemeClr val="tx1"/>
                </a:solidFill>
                <a:latin typeface="Arial" charset="0"/>
              </a:defRPr>
            </a:lvl5pPr>
            <a:lvl6pPr marL="2562377" indent="-232943" eaLnBrk="0" fontAlgn="base" hangingPunct="0">
              <a:spcBef>
                <a:spcPct val="0"/>
              </a:spcBef>
              <a:spcAft>
                <a:spcPct val="0"/>
              </a:spcAft>
              <a:defRPr sz="2900">
                <a:solidFill>
                  <a:schemeClr val="tx1"/>
                </a:solidFill>
                <a:latin typeface="Arial" charset="0"/>
              </a:defRPr>
            </a:lvl6pPr>
            <a:lvl7pPr marL="3028264" indent="-232943" eaLnBrk="0" fontAlgn="base" hangingPunct="0">
              <a:spcBef>
                <a:spcPct val="0"/>
              </a:spcBef>
              <a:spcAft>
                <a:spcPct val="0"/>
              </a:spcAft>
              <a:defRPr sz="2900">
                <a:solidFill>
                  <a:schemeClr val="tx1"/>
                </a:solidFill>
                <a:latin typeface="Arial" charset="0"/>
              </a:defRPr>
            </a:lvl7pPr>
            <a:lvl8pPr marL="3494151" indent="-232943" eaLnBrk="0" fontAlgn="base" hangingPunct="0">
              <a:spcBef>
                <a:spcPct val="0"/>
              </a:spcBef>
              <a:spcAft>
                <a:spcPct val="0"/>
              </a:spcAft>
              <a:defRPr sz="2900">
                <a:solidFill>
                  <a:schemeClr val="tx1"/>
                </a:solidFill>
                <a:latin typeface="Arial" charset="0"/>
              </a:defRPr>
            </a:lvl8pPr>
            <a:lvl9pPr marL="3960038" indent="-232943" eaLnBrk="0" fontAlgn="base" hangingPunct="0">
              <a:spcBef>
                <a:spcPct val="0"/>
              </a:spcBef>
              <a:spcAft>
                <a:spcPct val="0"/>
              </a:spcAft>
              <a:defRPr sz="2900">
                <a:solidFill>
                  <a:schemeClr val="tx1"/>
                </a:solidFill>
                <a:latin typeface="Arial" charset="0"/>
              </a:defRPr>
            </a:lvl9pPr>
          </a:lstStyle>
          <a:p>
            <a:pPr eaLnBrk="1" hangingPunct="1"/>
            <a:fld id="{D8371FA1-E6C3-4819-A9EB-8E7DDC42554B}" type="slidenum">
              <a:rPr lang="en-US" sz="1200">
                <a:solidFill>
                  <a:srgbClr val="000000"/>
                </a:solidFill>
              </a:rPr>
              <a:pPr eaLnBrk="1" hangingPunct="1"/>
              <a:t>7</a:t>
            </a:fld>
            <a:endParaRPr lang="en-US" sz="1200">
              <a:solidFill>
                <a:srgbClr val="000000"/>
              </a:solidFill>
            </a:endParaRPr>
          </a:p>
        </p:txBody>
      </p:sp>
    </p:spTree>
    <p:extLst>
      <p:ext uri="{BB962C8B-B14F-4D97-AF65-F5344CB8AC3E}">
        <p14:creationId xmlns:p14="http://schemas.microsoft.com/office/powerpoint/2010/main" val="3008467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itchFamily="34" charset="0"/>
              <a:buChar char="•"/>
            </a:pPr>
            <a:r>
              <a:rPr lang="en-US" dirty="0"/>
              <a:t>The average length of the growing season in the lower 48 states has increased by about two weeks since the beginning of the 20</a:t>
            </a:r>
            <a:r>
              <a:rPr lang="en-US" baseline="30000" dirty="0"/>
              <a:t>th</a:t>
            </a:r>
            <a:r>
              <a:rPr lang="en-US" dirty="0"/>
              <a:t> century. A particularly large and steady increase occurred over the last 30 years.  </a:t>
            </a:r>
          </a:p>
          <a:p>
            <a:pPr marL="174708" indent="-174708">
              <a:buFont typeface="Arial" pitchFamily="34" charset="0"/>
              <a:buChar char="•"/>
            </a:pPr>
            <a:r>
              <a:rPr lang="en-US" dirty="0"/>
              <a:t>The length of the growing season has increased more rapidly in the West than in the East. In the West, the length of the growing season has increased at an average rate of about 20 days per century since 1900, compared with a rate of about six days per century in the East </a:t>
            </a:r>
          </a:p>
          <a:p>
            <a:pPr marL="174708" indent="-174708">
              <a:buFont typeface="Arial" pitchFamily="34" charset="0"/>
              <a:buChar char="•"/>
            </a:pPr>
            <a:r>
              <a:rPr lang="en-US" dirty="0"/>
              <a:t>The final spring frost is now occurring earlier than at any point since 1900, and the first fall frosts are arriving later. Since 1985, the last spring frost has arrived an average of about four days earlier than the long-term average, and the first fall frost has arrived about three days later</a:t>
            </a:r>
          </a:p>
          <a:p>
            <a:pPr marL="174708" indent="-174708">
              <a:buFont typeface="Arial" pitchFamily="34" charset="0"/>
              <a:buChar char="•"/>
            </a:pPr>
            <a:r>
              <a:rPr lang="en-US" dirty="0"/>
              <a:t>On a positive side, longer growing season indicates earlier shifts in planting dates and potentials for choosing longer season varieties. </a:t>
            </a:r>
          </a:p>
        </p:txBody>
      </p:sp>
      <p:sp>
        <p:nvSpPr>
          <p:cNvPr id="4" name="Slide Number Placeholder 3"/>
          <p:cNvSpPr>
            <a:spLocks noGrp="1"/>
          </p:cNvSpPr>
          <p:nvPr>
            <p:ph type="sldNum" sz="quarter" idx="10"/>
          </p:nvPr>
        </p:nvSpPr>
        <p:spPr/>
        <p:txBody>
          <a:bodyPr/>
          <a:lstStyle/>
          <a:p>
            <a:fld id="{08F0EF1B-EC13-47BC-A961-4381BDEC21BB}" type="slidenum">
              <a:rPr lang="en-US" smtClean="0"/>
              <a:pPr/>
              <a:t>8</a:t>
            </a:fld>
            <a:endParaRPr lang="en-US" dirty="0"/>
          </a:p>
        </p:txBody>
      </p:sp>
    </p:spTree>
    <p:extLst>
      <p:ext uri="{BB962C8B-B14F-4D97-AF65-F5344CB8AC3E}">
        <p14:creationId xmlns:p14="http://schemas.microsoft.com/office/powerpoint/2010/main" val="3610942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map is divided into numbered zones based on average annual low temperatures in10-degree increments. For example, areas in Zone 7 have an average annual minimum temperature of 0 to 10°F, while areas in Zone 8 have an average annual minimum temperature of 10 to 20°F. Each zone represents group of plant species that can be sustained with respect to minimum temperatures. Comparison between hardiness zones of 1990 and 2006 shows how these zones are shifting upwards across the United States. In other words, plants that are sustained in current situation might not be sustained in the future due to climate change. </a:t>
            </a:r>
          </a:p>
        </p:txBody>
      </p:sp>
      <p:sp>
        <p:nvSpPr>
          <p:cNvPr id="4" name="Slide Number Placeholder 3"/>
          <p:cNvSpPr>
            <a:spLocks noGrp="1"/>
          </p:cNvSpPr>
          <p:nvPr>
            <p:ph type="sldNum" sz="quarter" idx="10"/>
          </p:nvPr>
        </p:nvSpPr>
        <p:spPr/>
        <p:txBody>
          <a:bodyPr/>
          <a:lstStyle/>
          <a:p>
            <a:fld id="{08F0EF1B-EC13-47BC-A961-4381BDEC21BB}" type="slidenum">
              <a:rPr lang="en-US" smtClean="0"/>
              <a:pPr/>
              <a:t>9</a:t>
            </a:fld>
            <a:endParaRPr lang="en-US" dirty="0"/>
          </a:p>
        </p:txBody>
      </p:sp>
    </p:spTree>
    <p:extLst>
      <p:ext uri="{BB962C8B-B14F-4D97-AF65-F5344CB8AC3E}">
        <p14:creationId xmlns:p14="http://schemas.microsoft.com/office/powerpoint/2010/main" val="1903697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1" fontAlgn="auto" hangingPunct="1">
              <a:spcBef>
                <a:spcPts val="0"/>
              </a:spcBef>
              <a:spcAft>
                <a:spcPts val="0"/>
              </a:spcAft>
              <a:defRPr/>
            </a:pPr>
            <a:r>
              <a:rPr lang="en-US" dirty="0"/>
              <a:t>Is global warming is same as climate change? Not exactly! Global warming represents only temperature increase on a global scale; whereas climate change refers changes in climate variables such as precipitation, snow, and wind patterns, sea level, extreme events in addition to temperature changes. Additionally, climate change term doesn’t only talk about changes at global scale but also at the regional scale. So climate change is a more complete term as opposed to the global warming and that is the reason why climate change is used quite often in a scientific community. </a:t>
            </a:r>
          </a:p>
          <a:p>
            <a:endParaRPr lang="en-US" dirty="0"/>
          </a:p>
        </p:txBody>
      </p:sp>
      <p:sp>
        <p:nvSpPr>
          <p:cNvPr id="4" name="Slide Number Placeholder 3"/>
          <p:cNvSpPr>
            <a:spLocks noGrp="1"/>
          </p:cNvSpPr>
          <p:nvPr>
            <p:ph type="sldNum" sz="quarter" idx="10"/>
          </p:nvPr>
        </p:nvSpPr>
        <p:spPr/>
        <p:txBody>
          <a:bodyPr/>
          <a:lstStyle/>
          <a:p>
            <a:fld id="{17D6B6EC-CA31-436A-B044-225E8D3C95F5}"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463022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Figure</a:t>
            </a:r>
            <a:r>
              <a:rPr lang="en-US" baseline="0" dirty="0"/>
              <a:t> on the slide shows the rate of temperature change in the United States for the past century. Red color represents warmer whereas blue represents cooler than normal temperatures. Northeast, north central and southwest regions of the United States have experienced greater warming (1</a:t>
            </a:r>
            <a:r>
              <a:rPr lang="en-US" baseline="30000" dirty="0"/>
              <a:t>o</a:t>
            </a:r>
            <a:r>
              <a:rPr lang="en-US" baseline="0" dirty="0"/>
              <a:t>F to 4</a:t>
            </a:r>
            <a:r>
              <a:rPr lang="en-US" baseline="30000" dirty="0"/>
              <a:t>o</a:t>
            </a:r>
            <a:r>
              <a:rPr lang="en-US" baseline="0" dirty="0"/>
              <a:t>F) compared to the southeast United States which on the contrary experienced somewhat cooling trend. One of many factors contributing towards the opposite changes could be the land use changes in urban vs. rural settings. It is important to note that despite the fact that some region may experience cooling trend, the average temperature over the United States shows gradual warming as shown in the next slide.  </a:t>
            </a:r>
            <a:endParaRPr lang="en-US" dirty="0"/>
          </a:p>
        </p:txBody>
      </p:sp>
      <p:sp>
        <p:nvSpPr>
          <p:cNvPr id="4" name="Slide Number Placeholder 3"/>
          <p:cNvSpPr>
            <a:spLocks noGrp="1"/>
          </p:cNvSpPr>
          <p:nvPr>
            <p:ph type="sldNum" sz="quarter" idx="10"/>
          </p:nvPr>
        </p:nvSpPr>
        <p:spPr/>
        <p:txBody>
          <a:bodyPr/>
          <a:lstStyle/>
          <a:p>
            <a:fld id="{D649B536-D13B-4741-8550-E6F224B85263}"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64006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77858"/>
            <a:ext cx="7772400" cy="1301965"/>
          </a:xfrm>
          <a:prstGeom prst="rect">
            <a:avLst/>
          </a:prstGeom>
        </p:spPr>
        <p:txBody>
          <a:bodyPr>
            <a:normAutofit/>
          </a:bodyPr>
          <a:lstStyle>
            <a:lvl1pPr algn="l">
              <a:defRPr sz="3600" b="0" i="0" baseline="0">
                <a:ln>
                  <a:noFill/>
                </a:ln>
                <a:solidFill>
                  <a:srgbClr val="18453B"/>
                </a:solidFill>
                <a:latin typeface="Gotham-Bold"/>
                <a:cs typeface="Gotham-Bold"/>
              </a:defRPr>
            </a:lvl1pPr>
          </a:lstStyle>
          <a:p>
            <a:r>
              <a:rPr lang="en-US"/>
              <a:t>Click to edit Master title style</a:t>
            </a:r>
            <a:endParaRPr lang="en-US" dirty="0"/>
          </a:p>
        </p:txBody>
      </p:sp>
      <p:sp>
        <p:nvSpPr>
          <p:cNvPr id="3" name="Subtitle 2"/>
          <p:cNvSpPr>
            <a:spLocks noGrp="1"/>
          </p:cNvSpPr>
          <p:nvPr>
            <p:ph type="subTitle" idx="1"/>
          </p:nvPr>
        </p:nvSpPr>
        <p:spPr>
          <a:xfrm>
            <a:off x="685800" y="3030807"/>
            <a:ext cx="7772400" cy="2102356"/>
          </a:xfrm>
          <a:prstGeom prst="rect">
            <a:avLst/>
          </a:prstGeom>
        </p:spPr>
        <p:txBody>
          <a:bodyPr anchor="t">
            <a:normAutofit/>
          </a:bodyPr>
          <a:lstStyle>
            <a:lvl1pPr marL="0" indent="0" algn="l">
              <a:buNone/>
              <a:defRPr sz="2400" b="0" i="0">
                <a:solidFill>
                  <a:schemeClr val="tx1"/>
                </a:solidFill>
                <a:latin typeface="Gotham Book"/>
                <a:cs typeface="Gotham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a:extLst>
              <a:ext uri="{FF2B5EF4-FFF2-40B4-BE49-F238E27FC236}">
                <a16:creationId xmlns:a16="http://schemas.microsoft.com/office/drawing/2014/main" id="{BB3EE560-508C-4897-AF8D-FB464638D757}"/>
              </a:ext>
            </a:extLst>
          </p:cNvPr>
          <p:cNvSpPr>
            <a:spLocks noGrp="1"/>
          </p:cNvSpPr>
          <p:nvPr>
            <p:ph type="dt" sz="half" idx="10"/>
          </p:nvPr>
        </p:nvSpPr>
        <p:spPr/>
        <p:txBody>
          <a:bodyPr/>
          <a:lstStyle>
            <a:lvl1pPr>
              <a:defRPr/>
            </a:lvl1pPr>
          </a:lstStyle>
          <a:p>
            <a:pPr>
              <a:defRPr/>
            </a:pPr>
            <a:fld id="{1AED7254-6E58-4C06-9CB5-4E6F5D101EBE}" type="datetime1">
              <a:rPr lang="en-US"/>
              <a:pPr>
                <a:defRPr/>
              </a:pPr>
              <a:t>12/10/2019</a:t>
            </a:fld>
            <a:endParaRPr lang="en-US"/>
          </a:p>
        </p:txBody>
      </p:sp>
      <p:sp>
        <p:nvSpPr>
          <p:cNvPr id="5" name="Footer Placeholder 4">
            <a:extLst>
              <a:ext uri="{FF2B5EF4-FFF2-40B4-BE49-F238E27FC236}">
                <a16:creationId xmlns:a16="http://schemas.microsoft.com/office/drawing/2014/main" id="{77FBFA5B-6AF9-4B6A-968A-B1CAFDFD6A19}"/>
              </a:ext>
            </a:extLst>
          </p:cNvPr>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a:t>Footer</a:t>
            </a:r>
          </a:p>
        </p:txBody>
      </p:sp>
      <p:sp>
        <p:nvSpPr>
          <p:cNvPr id="6" name="Slide Number Placeholder 5">
            <a:extLst>
              <a:ext uri="{FF2B5EF4-FFF2-40B4-BE49-F238E27FC236}">
                <a16:creationId xmlns:a16="http://schemas.microsoft.com/office/drawing/2014/main" id="{8F242E92-A76F-40A4-8BB6-E93644114483}"/>
              </a:ext>
            </a:extLst>
          </p:cNvPr>
          <p:cNvSpPr>
            <a:spLocks noGrp="1"/>
          </p:cNvSpPr>
          <p:nvPr>
            <p:ph type="sldNum" sz="quarter" idx="12"/>
          </p:nvPr>
        </p:nvSpPr>
        <p:spPr/>
        <p:txBody>
          <a:bodyPr/>
          <a:lstStyle>
            <a:lvl1pPr>
              <a:defRPr/>
            </a:lvl1pPr>
          </a:lstStyle>
          <a:p>
            <a:pPr>
              <a:defRPr/>
            </a:pPr>
            <a:fld id="{6326C81E-17F4-404F-8E30-7EA081359BA1}" type="slidenum">
              <a:rPr lang="en-US" altLang="en-US"/>
              <a:pPr>
                <a:defRPr/>
              </a:pPr>
              <a:t>‹#›</a:t>
            </a:fld>
            <a:endParaRPr lang="en-US" altLang="en-US"/>
          </a:p>
        </p:txBody>
      </p:sp>
    </p:spTree>
    <p:extLst>
      <p:ext uri="{BB962C8B-B14F-4D97-AF65-F5344CB8AC3E}">
        <p14:creationId xmlns:p14="http://schemas.microsoft.com/office/powerpoint/2010/main" val="3289777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8372"/>
            <a:ext cx="8229600" cy="480233"/>
          </a:xfrm>
          <a:prstGeom prst="rect">
            <a:avLst/>
          </a:prstGeom>
        </p:spPr>
        <p:txBody>
          <a:bodyPr>
            <a:normAutofit/>
          </a:bodyPr>
          <a:lstStyle>
            <a:lvl1pPr algn="l">
              <a:defRPr sz="3600" b="0" i="0" baseline="0">
                <a:solidFill>
                  <a:srgbClr val="18453B"/>
                </a:solidFill>
                <a:latin typeface="Gotham-Bold"/>
                <a:cs typeface="Gotham-Bold"/>
              </a:defRPr>
            </a:lvl1pPr>
          </a:lstStyle>
          <a:p>
            <a:r>
              <a:rPr lang="en-US" dirty="0"/>
              <a:t>Click to edit Master title style</a:t>
            </a:r>
          </a:p>
        </p:txBody>
      </p:sp>
      <p:sp>
        <p:nvSpPr>
          <p:cNvPr id="3" name="Content Placeholder 2"/>
          <p:cNvSpPr>
            <a:spLocks noGrp="1"/>
          </p:cNvSpPr>
          <p:nvPr>
            <p:ph idx="1"/>
          </p:nvPr>
        </p:nvSpPr>
        <p:spPr>
          <a:xfrm>
            <a:off x="457200" y="1623832"/>
            <a:ext cx="8229600" cy="4465796"/>
          </a:xfrm>
          <a:prstGeom prst="rect">
            <a:avLst/>
          </a:prstGeom>
        </p:spPr>
        <p:txBody>
          <a:bodyPr/>
          <a:lstStyle>
            <a:lvl1pPr>
              <a:buClr>
                <a:srgbClr val="18453B"/>
              </a:buClr>
              <a:buFont typeface="Arial"/>
              <a:buChar char="•"/>
              <a:defRPr sz="2800" b="0" i="0">
                <a:solidFill>
                  <a:schemeClr val="tx1"/>
                </a:solidFill>
                <a:latin typeface="Gotham Book"/>
                <a:cs typeface="Gotham Book"/>
              </a:defRPr>
            </a:lvl1pPr>
            <a:lvl2pPr>
              <a:buClr>
                <a:schemeClr val="tx1">
                  <a:lumMod val="75000"/>
                  <a:lumOff val="25000"/>
                </a:schemeClr>
              </a:buClr>
              <a:buSzPct val="85000"/>
              <a:buFont typeface="Arial"/>
              <a:buChar char="•"/>
              <a:defRPr sz="2400" b="0" i="0">
                <a:solidFill>
                  <a:schemeClr val="tx1"/>
                </a:solidFill>
                <a:latin typeface="Gotham Book"/>
                <a:cs typeface="Gotham Book"/>
              </a:defRPr>
            </a:lvl2pPr>
            <a:lvl3pPr>
              <a:buClr>
                <a:schemeClr val="tx1">
                  <a:lumMod val="75000"/>
                  <a:lumOff val="25000"/>
                </a:schemeClr>
              </a:buClr>
              <a:defRPr sz="2000" b="0" i="0">
                <a:solidFill>
                  <a:schemeClr val="tx1"/>
                </a:solidFill>
                <a:latin typeface="Gotham Book"/>
                <a:cs typeface="Gotham Book"/>
              </a:defRPr>
            </a:lvl3pPr>
            <a:lvl4pPr>
              <a:defRPr b="0" i="0">
                <a:solidFill>
                  <a:schemeClr val="tx1"/>
                </a:solidFill>
                <a:latin typeface="Gotham Book"/>
                <a:cs typeface="Gotham Book"/>
              </a:defRPr>
            </a:lvl4pPr>
            <a:lvl5pPr>
              <a:defRPr b="0" i="0">
                <a:solidFill>
                  <a:schemeClr val="tx1"/>
                </a:solidFill>
                <a:latin typeface="Gotham Book"/>
                <a:cs typeface="Gotham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1D0B84B-CE4C-470E-AE9B-3954FA56559A}"/>
              </a:ext>
            </a:extLst>
          </p:cNvPr>
          <p:cNvSpPr>
            <a:spLocks noGrp="1"/>
          </p:cNvSpPr>
          <p:nvPr>
            <p:ph type="dt" sz="half" idx="10"/>
          </p:nvPr>
        </p:nvSpPr>
        <p:spPr/>
        <p:txBody>
          <a:bodyPr/>
          <a:lstStyle>
            <a:lvl1pPr>
              <a:defRPr/>
            </a:lvl1pPr>
          </a:lstStyle>
          <a:p>
            <a:pPr>
              <a:defRPr/>
            </a:pPr>
            <a:fld id="{0AB493BF-915F-4E08-ABDD-FEB39CEC7E03}" type="datetime1">
              <a:rPr lang="en-US"/>
              <a:pPr>
                <a:defRPr/>
              </a:pPr>
              <a:t>12/10/2019</a:t>
            </a:fld>
            <a:endParaRPr lang="en-US"/>
          </a:p>
        </p:txBody>
      </p:sp>
      <p:sp>
        <p:nvSpPr>
          <p:cNvPr id="5" name="Footer Placeholder 4">
            <a:extLst>
              <a:ext uri="{FF2B5EF4-FFF2-40B4-BE49-F238E27FC236}">
                <a16:creationId xmlns:a16="http://schemas.microsoft.com/office/drawing/2014/main" id="{5F435EF2-51C3-4FF1-AF8F-1648F0A0984C}"/>
              </a:ext>
            </a:extLst>
          </p:cNvPr>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a:t>Footer</a:t>
            </a:r>
          </a:p>
        </p:txBody>
      </p:sp>
      <p:sp>
        <p:nvSpPr>
          <p:cNvPr id="6" name="Slide Number Placeholder 5">
            <a:extLst>
              <a:ext uri="{FF2B5EF4-FFF2-40B4-BE49-F238E27FC236}">
                <a16:creationId xmlns:a16="http://schemas.microsoft.com/office/drawing/2014/main" id="{3E9A5D0F-F859-4830-BE97-9AF4275C4181}"/>
              </a:ext>
            </a:extLst>
          </p:cNvPr>
          <p:cNvSpPr>
            <a:spLocks noGrp="1"/>
          </p:cNvSpPr>
          <p:nvPr>
            <p:ph type="sldNum" sz="quarter" idx="12"/>
          </p:nvPr>
        </p:nvSpPr>
        <p:spPr/>
        <p:txBody>
          <a:bodyPr/>
          <a:lstStyle>
            <a:lvl1pPr>
              <a:defRPr/>
            </a:lvl1pPr>
          </a:lstStyle>
          <a:p>
            <a:pPr>
              <a:defRPr/>
            </a:pPr>
            <a:fld id="{D6669EBF-C715-4440-86C2-3BB71F2024CE}" type="slidenum">
              <a:rPr lang="en-US" altLang="en-US"/>
              <a:pPr>
                <a:defRPr/>
              </a:pPr>
              <a:t>‹#›</a:t>
            </a:fld>
            <a:endParaRPr lang="en-US" altLang="en-US"/>
          </a:p>
        </p:txBody>
      </p:sp>
    </p:spTree>
    <p:extLst>
      <p:ext uri="{BB962C8B-B14F-4D97-AF65-F5344CB8AC3E}">
        <p14:creationId xmlns:p14="http://schemas.microsoft.com/office/powerpoint/2010/main" val="3401997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03154"/>
            <a:ext cx="8229600" cy="875092"/>
          </a:xfrm>
          <a:prstGeom prst="rect">
            <a:avLst/>
          </a:prstGeom>
        </p:spPr>
        <p:txBody>
          <a:bodyPr>
            <a:normAutofit/>
          </a:bodyPr>
          <a:lstStyle>
            <a:lvl1pPr algn="l">
              <a:defRPr sz="3600" b="0" i="0" baseline="0">
                <a:solidFill>
                  <a:srgbClr val="18453B"/>
                </a:solidFill>
                <a:latin typeface="Gotham-Bold"/>
                <a:cs typeface="Gotham-Bold"/>
              </a:defRPr>
            </a:lvl1pPr>
          </a:lstStyle>
          <a:p>
            <a:r>
              <a:rPr lang="en-US"/>
              <a:t>Click to edit Master title style</a:t>
            </a:r>
            <a:endParaRPr lang="en-US" dirty="0"/>
          </a:p>
        </p:txBody>
      </p:sp>
      <p:sp>
        <p:nvSpPr>
          <p:cNvPr id="3" name="Content Placeholder 2"/>
          <p:cNvSpPr>
            <a:spLocks noGrp="1"/>
          </p:cNvSpPr>
          <p:nvPr>
            <p:ph idx="1"/>
          </p:nvPr>
        </p:nvSpPr>
        <p:spPr>
          <a:xfrm>
            <a:off x="457200" y="2059668"/>
            <a:ext cx="3950704" cy="4296682"/>
          </a:xfrm>
          <a:prstGeom prst="rect">
            <a:avLst/>
          </a:prstGeom>
        </p:spPr>
        <p:txBody>
          <a:bodyPr/>
          <a:lstStyle>
            <a:lvl1pPr>
              <a:buClr>
                <a:schemeClr val="tx1">
                  <a:lumMod val="75000"/>
                  <a:lumOff val="25000"/>
                </a:schemeClr>
              </a:buClr>
              <a:buFont typeface="Arial"/>
              <a:buChar char="•"/>
              <a:defRPr sz="2800" b="0" i="0">
                <a:solidFill>
                  <a:schemeClr val="tx1"/>
                </a:solidFill>
                <a:latin typeface="Gotham Book"/>
                <a:cs typeface="Gotham Book"/>
              </a:defRPr>
            </a:lvl1pPr>
            <a:lvl2pPr>
              <a:buClr>
                <a:schemeClr val="tx1">
                  <a:lumMod val="75000"/>
                  <a:lumOff val="25000"/>
                </a:schemeClr>
              </a:buClr>
              <a:buSzPct val="85000"/>
              <a:buFont typeface="Arial"/>
              <a:buChar char="•"/>
              <a:defRPr sz="2400" b="0" i="0">
                <a:solidFill>
                  <a:schemeClr val="tx1"/>
                </a:solidFill>
                <a:latin typeface="Gotham Book"/>
                <a:cs typeface="Gotham Book"/>
              </a:defRPr>
            </a:lvl2pPr>
            <a:lvl3pPr>
              <a:buClr>
                <a:schemeClr val="tx1">
                  <a:lumMod val="75000"/>
                  <a:lumOff val="25000"/>
                </a:schemeClr>
              </a:buClr>
              <a:defRPr sz="2000" b="0" i="0">
                <a:solidFill>
                  <a:schemeClr val="tx1"/>
                </a:solidFill>
                <a:latin typeface="Gotham Book"/>
                <a:cs typeface="Gotham Book"/>
              </a:defRPr>
            </a:lvl3pPr>
            <a:lvl4pPr>
              <a:defRPr b="0" i="0">
                <a:solidFill>
                  <a:schemeClr val="tx1"/>
                </a:solidFill>
                <a:latin typeface="Gotham Book"/>
                <a:cs typeface="Gotham Book"/>
              </a:defRPr>
            </a:lvl4pPr>
            <a:lvl5pPr>
              <a:defRPr b="0" i="0">
                <a:solidFill>
                  <a:schemeClr val="tx1"/>
                </a:solidFill>
                <a:latin typeface="Gotham Book"/>
                <a:cs typeface="Gotham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3"/>
          </p:nvPr>
        </p:nvSpPr>
        <p:spPr>
          <a:xfrm>
            <a:off x="4736096" y="2059668"/>
            <a:ext cx="3950704" cy="4296682"/>
          </a:xfrm>
          <a:prstGeom prst="rect">
            <a:avLst/>
          </a:prstGeom>
        </p:spPr>
        <p:txBody>
          <a:bodyPr/>
          <a:lstStyle>
            <a:lvl1pPr>
              <a:buClr>
                <a:schemeClr val="tx1">
                  <a:lumMod val="75000"/>
                  <a:lumOff val="25000"/>
                </a:schemeClr>
              </a:buClr>
              <a:buFont typeface="Wingdings" charset="2"/>
              <a:buChar char="§"/>
              <a:defRPr sz="2800" b="0" i="0">
                <a:solidFill>
                  <a:schemeClr val="tx1"/>
                </a:solidFill>
                <a:latin typeface="Gotham Book"/>
                <a:cs typeface="Gotham Book"/>
              </a:defRPr>
            </a:lvl1pPr>
            <a:lvl2pPr>
              <a:buClr>
                <a:schemeClr val="tx1">
                  <a:lumMod val="75000"/>
                  <a:lumOff val="25000"/>
                </a:schemeClr>
              </a:buClr>
              <a:buFont typeface="Wingdings" charset="2"/>
              <a:buChar char="§"/>
              <a:defRPr sz="2400" b="0" i="0">
                <a:solidFill>
                  <a:schemeClr val="tx1"/>
                </a:solidFill>
                <a:latin typeface="Gotham Book"/>
                <a:cs typeface="Gotham Book"/>
              </a:defRPr>
            </a:lvl2pPr>
            <a:lvl3pPr>
              <a:buClr>
                <a:schemeClr val="tx1">
                  <a:lumMod val="75000"/>
                  <a:lumOff val="25000"/>
                </a:schemeClr>
              </a:buClr>
              <a:defRPr sz="2000" b="0" i="0">
                <a:solidFill>
                  <a:schemeClr val="tx1"/>
                </a:solidFill>
                <a:latin typeface="Gotham Book"/>
                <a:cs typeface="Gotham Book"/>
              </a:defRPr>
            </a:lvl3pPr>
            <a:lvl4pPr>
              <a:defRPr b="0" i="0">
                <a:solidFill>
                  <a:schemeClr val="tx1"/>
                </a:solidFill>
                <a:latin typeface="Gotham Book"/>
                <a:cs typeface="Gotham Book"/>
              </a:defRPr>
            </a:lvl4pPr>
            <a:lvl5pPr>
              <a:defRPr b="0" i="0">
                <a:solidFill>
                  <a:schemeClr val="tx1"/>
                </a:solidFill>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DE4411D8-FDB9-4A8C-AD3C-3A86C8C25104}"/>
              </a:ext>
            </a:extLst>
          </p:cNvPr>
          <p:cNvSpPr>
            <a:spLocks noGrp="1"/>
          </p:cNvSpPr>
          <p:nvPr>
            <p:ph type="dt" sz="half" idx="14"/>
          </p:nvPr>
        </p:nvSpPr>
        <p:spPr/>
        <p:txBody>
          <a:bodyPr/>
          <a:lstStyle>
            <a:lvl1pPr>
              <a:defRPr/>
            </a:lvl1pPr>
          </a:lstStyle>
          <a:p>
            <a:pPr>
              <a:defRPr/>
            </a:pPr>
            <a:fld id="{FF658D35-E183-45CF-8806-ECC1B43CF424}" type="datetime1">
              <a:rPr lang="en-US"/>
              <a:pPr>
                <a:defRPr/>
              </a:pPr>
              <a:t>12/10/2019</a:t>
            </a:fld>
            <a:endParaRPr lang="en-US"/>
          </a:p>
        </p:txBody>
      </p:sp>
      <p:sp>
        <p:nvSpPr>
          <p:cNvPr id="6" name="Footer Placeholder 4">
            <a:extLst>
              <a:ext uri="{FF2B5EF4-FFF2-40B4-BE49-F238E27FC236}">
                <a16:creationId xmlns:a16="http://schemas.microsoft.com/office/drawing/2014/main" id="{A1B2AA09-52D9-4826-9D59-2B2FF78AA4BF}"/>
              </a:ext>
            </a:extLst>
          </p:cNvPr>
          <p:cNvSpPr>
            <a:spLocks noGrp="1"/>
          </p:cNvSpPr>
          <p:nvPr>
            <p:ph type="ftr" sz="quarter" idx="15"/>
          </p:nvPr>
        </p:nvSpPr>
        <p:spPr/>
        <p:txBody>
          <a:bodyPr/>
          <a:lstStyle>
            <a:lvl1pPr>
              <a:defRPr b="0" i="0">
                <a:solidFill>
                  <a:schemeClr val="tx1">
                    <a:lumMod val="65000"/>
                    <a:lumOff val="35000"/>
                  </a:schemeClr>
                </a:solidFill>
                <a:latin typeface="Gotham Book"/>
                <a:cs typeface="Gotham Book"/>
              </a:defRPr>
            </a:lvl1pPr>
          </a:lstStyle>
          <a:p>
            <a:pPr>
              <a:defRPr/>
            </a:pPr>
            <a:r>
              <a:rPr lang="en-US"/>
              <a:t>Footer</a:t>
            </a:r>
          </a:p>
        </p:txBody>
      </p:sp>
      <p:sp>
        <p:nvSpPr>
          <p:cNvPr id="7" name="Slide Number Placeholder 5">
            <a:extLst>
              <a:ext uri="{FF2B5EF4-FFF2-40B4-BE49-F238E27FC236}">
                <a16:creationId xmlns:a16="http://schemas.microsoft.com/office/drawing/2014/main" id="{524A3621-3A66-45FC-A105-5D8ABD1DB3BA}"/>
              </a:ext>
            </a:extLst>
          </p:cNvPr>
          <p:cNvSpPr>
            <a:spLocks noGrp="1"/>
          </p:cNvSpPr>
          <p:nvPr>
            <p:ph type="sldNum" sz="quarter" idx="16"/>
          </p:nvPr>
        </p:nvSpPr>
        <p:spPr/>
        <p:txBody>
          <a:bodyPr/>
          <a:lstStyle>
            <a:lvl1pPr>
              <a:defRPr/>
            </a:lvl1pPr>
          </a:lstStyle>
          <a:p>
            <a:pPr>
              <a:defRPr/>
            </a:pPr>
            <a:fld id="{622FF5AE-94F9-4B6F-8EF3-01AD402BA3F6}" type="slidenum">
              <a:rPr lang="en-US" altLang="en-US"/>
              <a:pPr>
                <a:defRPr/>
              </a:pPr>
              <a:t>‹#›</a:t>
            </a:fld>
            <a:endParaRPr lang="en-US" altLang="en-US"/>
          </a:p>
        </p:txBody>
      </p:sp>
    </p:spTree>
    <p:extLst>
      <p:ext uri="{BB962C8B-B14F-4D97-AF65-F5344CB8AC3E}">
        <p14:creationId xmlns:p14="http://schemas.microsoft.com/office/powerpoint/2010/main" val="880982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09873"/>
            <a:ext cx="8229600" cy="821732"/>
          </a:xfrm>
          <a:prstGeom prst="rect">
            <a:avLst/>
          </a:prstGeom>
        </p:spPr>
        <p:txBody>
          <a:bodyPr>
            <a:normAutofit/>
          </a:bodyPr>
          <a:lstStyle>
            <a:lvl1pPr algn="l">
              <a:defRPr sz="3600" b="0" i="0">
                <a:solidFill>
                  <a:srgbClr val="18453B"/>
                </a:solidFill>
                <a:latin typeface="Gotham-Bold"/>
                <a:cs typeface="Gotham-Bold"/>
              </a:defRPr>
            </a:lvl1pPr>
          </a:lstStyle>
          <a:p>
            <a:r>
              <a:rPr lang="en-US"/>
              <a:t>Click to edit Master title style</a:t>
            </a:r>
            <a:endParaRPr lang="en-US" dirty="0"/>
          </a:p>
        </p:txBody>
      </p:sp>
      <p:sp>
        <p:nvSpPr>
          <p:cNvPr id="3" name="Content Placeholder 2"/>
          <p:cNvSpPr>
            <a:spLocks noGrp="1"/>
          </p:cNvSpPr>
          <p:nvPr>
            <p:ph idx="1"/>
          </p:nvPr>
        </p:nvSpPr>
        <p:spPr>
          <a:xfrm>
            <a:off x="457200" y="2081011"/>
            <a:ext cx="8229600" cy="4024165"/>
          </a:xfrm>
          <a:prstGeom prst="rect">
            <a:avLst/>
          </a:prstGeom>
        </p:spPr>
        <p:txBody>
          <a:bodyPr wrap="square" numCol="1" anchor="t"/>
          <a:lstStyle>
            <a:lvl1pPr marL="0" indent="0" algn="l">
              <a:buClr>
                <a:schemeClr val="tx1">
                  <a:lumMod val="75000"/>
                  <a:lumOff val="25000"/>
                </a:schemeClr>
              </a:buClr>
              <a:buFontTx/>
              <a:buNone/>
              <a:defRPr sz="2400" b="0" i="0" baseline="0">
                <a:solidFill>
                  <a:schemeClr val="tx1"/>
                </a:solidFill>
                <a:latin typeface="Gotham Book"/>
                <a:cs typeface="Gotham Book"/>
              </a:defRPr>
            </a:lvl1pPr>
            <a:lvl2pPr marL="0" indent="0" algn="l">
              <a:buClr>
                <a:schemeClr val="tx1">
                  <a:lumMod val="75000"/>
                  <a:lumOff val="25000"/>
                </a:schemeClr>
              </a:buClr>
              <a:buFontTx/>
              <a:buNone/>
              <a:defRPr sz="2000" b="0" i="0">
                <a:solidFill>
                  <a:schemeClr val="tx1"/>
                </a:solidFill>
                <a:latin typeface="Gotham Book"/>
                <a:cs typeface="Gotham Book"/>
              </a:defRPr>
            </a:lvl2pPr>
            <a:lvl3pPr>
              <a:buClr>
                <a:schemeClr val="tx1">
                  <a:lumMod val="75000"/>
                  <a:lumOff val="25000"/>
                </a:schemeClr>
              </a:buClr>
              <a:defRPr sz="2000" b="0" i="0">
                <a:solidFill>
                  <a:schemeClr val="tx1"/>
                </a:solidFill>
                <a:latin typeface="Gotham Book"/>
                <a:cs typeface="Gotham Book"/>
              </a:defRPr>
            </a:lvl3pPr>
            <a:lvl4pPr>
              <a:defRPr b="0" i="0">
                <a:solidFill>
                  <a:schemeClr val="tx1"/>
                </a:solidFill>
                <a:latin typeface="Gotham Book"/>
                <a:cs typeface="Gotham Book"/>
              </a:defRPr>
            </a:lvl4pPr>
            <a:lvl5pPr>
              <a:defRPr b="0" i="0">
                <a:solidFill>
                  <a:schemeClr val="tx1"/>
                </a:solidFill>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D3028D5-5124-481B-8DB8-163A385E6B5D}"/>
              </a:ext>
            </a:extLst>
          </p:cNvPr>
          <p:cNvSpPr>
            <a:spLocks noGrp="1"/>
          </p:cNvSpPr>
          <p:nvPr>
            <p:ph type="dt" sz="half" idx="10"/>
          </p:nvPr>
        </p:nvSpPr>
        <p:spPr/>
        <p:txBody>
          <a:bodyPr/>
          <a:lstStyle>
            <a:lvl1pPr>
              <a:defRPr/>
            </a:lvl1pPr>
          </a:lstStyle>
          <a:p>
            <a:pPr>
              <a:defRPr/>
            </a:pPr>
            <a:fld id="{B176A0CC-BC79-4378-8D9B-1FA8ED646FE2}" type="datetime1">
              <a:rPr lang="en-US"/>
              <a:pPr>
                <a:defRPr/>
              </a:pPr>
              <a:t>12/10/2019</a:t>
            </a:fld>
            <a:endParaRPr lang="en-US"/>
          </a:p>
        </p:txBody>
      </p:sp>
      <p:sp>
        <p:nvSpPr>
          <p:cNvPr id="5" name="Footer Placeholder 4">
            <a:extLst>
              <a:ext uri="{FF2B5EF4-FFF2-40B4-BE49-F238E27FC236}">
                <a16:creationId xmlns:a16="http://schemas.microsoft.com/office/drawing/2014/main" id="{3E22C59F-FF6D-4597-9B45-CF51207206ED}"/>
              </a:ext>
            </a:extLst>
          </p:cNvPr>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a:t>Footer</a:t>
            </a:r>
          </a:p>
        </p:txBody>
      </p:sp>
      <p:sp>
        <p:nvSpPr>
          <p:cNvPr id="6" name="Slide Number Placeholder 5">
            <a:extLst>
              <a:ext uri="{FF2B5EF4-FFF2-40B4-BE49-F238E27FC236}">
                <a16:creationId xmlns:a16="http://schemas.microsoft.com/office/drawing/2014/main" id="{E3B8B3CB-F7DE-4A37-AEBC-2A0ADFEAC2CD}"/>
              </a:ext>
            </a:extLst>
          </p:cNvPr>
          <p:cNvSpPr>
            <a:spLocks noGrp="1"/>
          </p:cNvSpPr>
          <p:nvPr>
            <p:ph type="sldNum" sz="quarter" idx="12"/>
          </p:nvPr>
        </p:nvSpPr>
        <p:spPr/>
        <p:txBody>
          <a:bodyPr/>
          <a:lstStyle>
            <a:lvl1pPr>
              <a:defRPr/>
            </a:lvl1pPr>
          </a:lstStyle>
          <a:p>
            <a:pPr>
              <a:defRPr/>
            </a:pPr>
            <a:fld id="{EF82AD26-9E10-4FB2-85B8-6A80210DAD97}" type="slidenum">
              <a:rPr lang="en-US" altLang="en-US"/>
              <a:pPr>
                <a:defRPr/>
              </a:pPr>
              <a:t>‹#›</a:t>
            </a:fld>
            <a:endParaRPr lang="en-US" altLang="en-US"/>
          </a:p>
        </p:txBody>
      </p:sp>
    </p:spTree>
    <p:extLst>
      <p:ext uri="{BB962C8B-B14F-4D97-AF65-F5344CB8AC3E}">
        <p14:creationId xmlns:p14="http://schemas.microsoft.com/office/powerpoint/2010/main" val="4192946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75091"/>
            <a:ext cx="8229600" cy="725109"/>
          </a:xfrm>
          <a:prstGeom prst="rect">
            <a:avLst/>
          </a:prstGeom>
        </p:spPr>
        <p:txBody>
          <a:bodyPr>
            <a:normAutofit/>
          </a:bodyPr>
          <a:lstStyle>
            <a:lvl1pPr algn="l">
              <a:defRPr sz="3600" b="0" i="0">
                <a:solidFill>
                  <a:srgbClr val="18453B"/>
                </a:solidFill>
                <a:latin typeface="Gotham-Bold"/>
                <a:cs typeface="Gotham-Bold"/>
              </a:defRPr>
            </a:lvl1pPr>
          </a:lstStyle>
          <a:p>
            <a:r>
              <a:rPr lang="en-US"/>
              <a:t>Click to edit Master title style</a:t>
            </a:r>
            <a:endParaRPr lang="en-US" dirty="0"/>
          </a:p>
        </p:txBody>
      </p:sp>
      <p:sp>
        <p:nvSpPr>
          <p:cNvPr id="3" name="Content Placeholder 2"/>
          <p:cNvSpPr>
            <a:spLocks noGrp="1"/>
          </p:cNvSpPr>
          <p:nvPr>
            <p:ph idx="1"/>
          </p:nvPr>
        </p:nvSpPr>
        <p:spPr>
          <a:xfrm>
            <a:off x="457200" y="1674905"/>
            <a:ext cx="8229600" cy="4419600"/>
          </a:xfrm>
          <a:prstGeom prst="rect">
            <a:avLst/>
          </a:prstGeom>
        </p:spPr>
        <p:txBody>
          <a:bodyPr wrap="square" numCol="1" anchor="t"/>
          <a:lstStyle>
            <a:lvl1pPr marL="457200" indent="-457200" algn="l">
              <a:buClr>
                <a:schemeClr val="tx1">
                  <a:lumMod val="75000"/>
                  <a:lumOff val="25000"/>
                </a:schemeClr>
              </a:buClr>
              <a:buFont typeface="+mj-lt"/>
              <a:buAutoNum type="arabicPeriod"/>
              <a:defRPr sz="2400" b="0" i="0" baseline="0">
                <a:solidFill>
                  <a:schemeClr val="tx1"/>
                </a:solidFill>
                <a:latin typeface="Gotham Book"/>
                <a:cs typeface="Gotham Book"/>
              </a:defRPr>
            </a:lvl1pPr>
            <a:lvl2pPr marL="457200" indent="182880" algn="l">
              <a:buClr>
                <a:schemeClr val="tx1">
                  <a:lumMod val="75000"/>
                  <a:lumOff val="25000"/>
                </a:schemeClr>
              </a:buClr>
              <a:buSzPct val="85000"/>
              <a:buFont typeface="Arial"/>
              <a:buChar char="•"/>
              <a:defRPr sz="2000" b="0" i="0">
                <a:solidFill>
                  <a:schemeClr val="tx1"/>
                </a:solidFill>
                <a:latin typeface="Gotham Book"/>
                <a:cs typeface="Gotham Book"/>
              </a:defRPr>
            </a:lvl2pPr>
            <a:lvl3pPr>
              <a:buClr>
                <a:schemeClr val="tx1">
                  <a:lumMod val="75000"/>
                  <a:lumOff val="25000"/>
                </a:schemeClr>
              </a:buClr>
              <a:defRPr sz="2000" b="0" i="0">
                <a:solidFill>
                  <a:schemeClr val="tx1"/>
                </a:solidFill>
                <a:latin typeface="Gotham Book"/>
                <a:cs typeface="Gotham Book"/>
              </a:defRPr>
            </a:lvl3pPr>
            <a:lvl4pPr>
              <a:defRPr b="0" i="0">
                <a:solidFill>
                  <a:schemeClr val="tx1"/>
                </a:solidFill>
                <a:latin typeface="Gotham Book"/>
                <a:cs typeface="Gotham Book"/>
              </a:defRPr>
            </a:lvl4pPr>
            <a:lvl5pPr>
              <a:defRPr b="0" i="0">
                <a:solidFill>
                  <a:schemeClr val="tx1"/>
                </a:solidFill>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E1393C8-032E-42DD-A157-3D307D00F76F}"/>
              </a:ext>
            </a:extLst>
          </p:cNvPr>
          <p:cNvSpPr>
            <a:spLocks noGrp="1"/>
          </p:cNvSpPr>
          <p:nvPr>
            <p:ph type="dt" sz="half" idx="10"/>
          </p:nvPr>
        </p:nvSpPr>
        <p:spPr/>
        <p:txBody>
          <a:bodyPr/>
          <a:lstStyle>
            <a:lvl1pPr>
              <a:defRPr/>
            </a:lvl1pPr>
          </a:lstStyle>
          <a:p>
            <a:pPr>
              <a:defRPr/>
            </a:pPr>
            <a:fld id="{DE7B3217-92BA-4494-9E7F-1A1E4FFA702B}" type="datetime1">
              <a:rPr lang="en-US"/>
              <a:pPr>
                <a:defRPr/>
              </a:pPr>
              <a:t>12/10/2019</a:t>
            </a:fld>
            <a:endParaRPr lang="en-US"/>
          </a:p>
        </p:txBody>
      </p:sp>
      <p:sp>
        <p:nvSpPr>
          <p:cNvPr id="5" name="Footer Placeholder 4">
            <a:extLst>
              <a:ext uri="{FF2B5EF4-FFF2-40B4-BE49-F238E27FC236}">
                <a16:creationId xmlns:a16="http://schemas.microsoft.com/office/drawing/2014/main" id="{448B5CEB-9764-464F-A5E5-FFFA4F5D902A}"/>
              </a:ext>
            </a:extLst>
          </p:cNvPr>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a:t>Footer</a:t>
            </a:r>
          </a:p>
        </p:txBody>
      </p:sp>
      <p:sp>
        <p:nvSpPr>
          <p:cNvPr id="6" name="Slide Number Placeholder 5">
            <a:extLst>
              <a:ext uri="{FF2B5EF4-FFF2-40B4-BE49-F238E27FC236}">
                <a16:creationId xmlns:a16="http://schemas.microsoft.com/office/drawing/2014/main" id="{77535404-18D8-4E36-897D-1CA3974F9176}"/>
              </a:ext>
            </a:extLst>
          </p:cNvPr>
          <p:cNvSpPr>
            <a:spLocks noGrp="1"/>
          </p:cNvSpPr>
          <p:nvPr>
            <p:ph type="sldNum" sz="quarter" idx="12"/>
          </p:nvPr>
        </p:nvSpPr>
        <p:spPr/>
        <p:txBody>
          <a:bodyPr/>
          <a:lstStyle>
            <a:lvl1pPr>
              <a:defRPr/>
            </a:lvl1pPr>
          </a:lstStyle>
          <a:p>
            <a:pPr>
              <a:defRPr/>
            </a:pPr>
            <a:fld id="{717857B7-5842-4F22-B71F-2FBDB6C27603}" type="slidenum">
              <a:rPr lang="en-US" altLang="en-US"/>
              <a:pPr>
                <a:defRPr/>
              </a:pPr>
              <a:t>‹#›</a:t>
            </a:fld>
            <a:endParaRPr lang="en-US" altLang="en-US"/>
          </a:p>
        </p:txBody>
      </p:sp>
    </p:spTree>
    <p:extLst>
      <p:ext uri="{BB962C8B-B14F-4D97-AF65-F5344CB8AC3E}">
        <p14:creationId xmlns:p14="http://schemas.microsoft.com/office/powerpoint/2010/main" val="953898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dirty="0">
              <a:solidFill>
                <a:srgbClr val="646B86">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dirty="0">
              <a:solidFill>
                <a:srgbClr val="646B86">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771B0F8D-B4ED-4DD4-AC70-3F8230FCC63B}" type="slidenum">
              <a:rPr lang="en-US">
                <a:solidFill>
                  <a:srgbClr val="646B86">
                    <a:shade val="90000"/>
                  </a:srgbClr>
                </a:solidFill>
              </a:rPr>
              <a:pPr>
                <a:defRPr/>
              </a:pPr>
              <a:t>‹#›</a:t>
            </a:fld>
            <a:endParaRPr lang="en-US" dirty="0">
              <a:solidFill>
                <a:srgbClr val="646B86">
                  <a:shade val="90000"/>
                </a:srgbClr>
              </a:solidFill>
            </a:endParaRPr>
          </a:p>
        </p:txBody>
      </p:sp>
    </p:spTree>
    <p:extLst>
      <p:ext uri="{BB962C8B-B14F-4D97-AF65-F5344CB8AC3E}">
        <p14:creationId xmlns:p14="http://schemas.microsoft.com/office/powerpoint/2010/main" val="1837790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a:prstGeom prst="rect">
            <a:avLst/>
          </a:prstGeo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endParaRPr lang="en-US" dirty="0">
              <a:solidFill>
                <a:srgbClr val="646B86">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dirty="0">
              <a:solidFill>
                <a:srgbClr val="646B86">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7F9273A3-55D9-4F4C-B1A5-168989578AD2}" type="slidenum">
              <a:rPr lang="en-US">
                <a:solidFill>
                  <a:srgbClr val="646B86">
                    <a:shade val="90000"/>
                  </a:srgbClr>
                </a:solidFill>
              </a:rPr>
              <a:pPr>
                <a:defRPr/>
              </a:pPr>
              <a:t>‹#›</a:t>
            </a:fld>
            <a:endParaRPr lang="en-US" dirty="0">
              <a:solidFill>
                <a:srgbClr val="646B86">
                  <a:shade val="90000"/>
                </a:srgbClr>
              </a:solidFill>
            </a:endParaRPr>
          </a:p>
        </p:txBody>
      </p:sp>
    </p:spTree>
    <p:extLst>
      <p:ext uri="{BB962C8B-B14F-4D97-AF65-F5344CB8AC3E}">
        <p14:creationId xmlns:p14="http://schemas.microsoft.com/office/powerpoint/2010/main" val="2389676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EAC55FA-EB7D-A14F-A7EC-92B2195D9A13}"/>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defTabSz="457200" eaLnBrk="1" hangingPunct="1">
              <a:defRPr sz="1200">
                <a:solidFill>
                  <a:srgbClr val="595959"/>
                </a:solidFill>
                <a:latin typeface="Gotham Book" pitchFamily="49" charset="0"/>
                <a:ea typeface="ＭＳ Ｐゴシック" pitchFamily="49" charset="-128"/>
                <a:cs typeface="+mn-cs"/>
              </a:defRPr>
            </a:lvl1pPr>
          </a:lstStyle>
          <a:p>
            <a:pPr>
              <a:defRPr/>
            </a:pPr>
            <a:fld id="{AC6D8641-DBF4-4FCE-AACE-2CD2DABAE0C7}" type="datetime1">
              <a:rPr lang="en-US"/>
              <a:pPr>
                <a:defRPr/>
              </a:pPr>
              <a:t>12/10/2019</a:t>
            </a:fld>
            <a:endParaRPr lang="en-US"/>
          </a:p>
        </p:txBody>
      </p:sp>
      <p:sp>
        <p:nvSpPr>
          <p:cNvPr id="5" name="Footer Placeholder 4">
            <a:extLst>
              <a:ext uri="{FF2B5EF4-FFF2-40B4-BE49-F238E27FC236}">
                <a16:creationId xmlns:a16="http://schemas.microsoft.com/office/drawing/2014/main" id="{9809EBC2-9533-0543-B361-12B2701B810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57200" eaLnBrk="1" fontAlgn="auto" hangingPunct="1">
              <a:spcBef>
                <a:spcPts val="0"/>
              </a:spcBef>
              <a:spcAft>
                <a:spcPts val="0"/>
              </a:spcAft>
              <a:defRPr sz="1200">
                <a:solidFill>
                  <a:schemeClr val="tx1">
                    <a:lumMod val="65000"/>
                    <a:lumOff val="35000"/>
                  </a:schemeClr>
                </a:solidFill>
                <a:latin typeface="Gotham Book"/>
                <a:ea typeface="+mn-ea"/>
                <a:cs typeface="+mn-cs"/>
              </a:defRPr>
            </a:lvl1pPr>
          </a:lstStyle>
          <a:p>
            <a:pPr>
              <a:defRPr/>
            </a:pPr>
            <a:r>
              <a:rPr lang="en-US"/>
              <a:t>Footer</a:t>
            </a:r>
          </a:p>
        </p:txBody>
      </p:sp>
      <p:sp>
        <p:nvSpPr>
          <p:cNvPr id="6" name="Slide Number Placeholder 5">
            <a:extLst>
              <a:ext uri="{FF2B5EF4-FFF2-40B4-BE49-F238E27FC236}">
                <a16:creationId xmlns:a16="http://schemas.microsoft.com/office/drawing/2014/main" id="{06C4630F-B8DD-ED47-B5FF-A248717CEC80}"/>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457200" eaLnBrk="1" hangingPunct="1">
              <a:defRPr sz="1200">
                <a:solidFill>
                  <a:srgbClr val="595959"/>
                </a:solidFill>
                <a:latin typeface="Gotham Book"/>
                <a:cs typeface="Arial" panose="020B0604020202020204" pitchFamily="34" charset="0"/>
              </a:defRPr>
            </a:lvl1pPr>
          </a:lstStyle>
          <a:p>
            <a:pPr>
              <a:defRPr/>
            </a:pPr>
            <a:fld id="{95B8F34C-F700-4BCF-838E-D874B02D89AE}" type="slidenum">
              <a:rPr lang="en-US" altLang="en-US"/>
              <a:pPr>
                <a:defRPr/>
              </a:pPr>
              <a:t>‹#›</a:t>
            </a:fld>
            <a:endParaRPr lang="en-US" altLang="en-US"/>
          </a:p>
        </p:txBody>
      </p:sp>
      <p:pic>
        <p:nvPicPr>
          <p:cNvPr id="1029" name="Picture 10" descr="MSU thinner spear_green RGB.jpg">
            <a:extLst>
              <a:ext uri="{FF2B5EF4-FFF2-40B4-BE49-F238E27FC236}">
                <a16:creationId xmlns:a16="http://schemas.microsoft.com/office/drawing/2014/main" id="{076E7F94-7329-4063-8C7D-D88729741141}"/>
              </a:ext>
            </a:extLst>
          </p:cNvPr>
          <p:cNvPicPr>
            <a:picLocks noChangeAspect="1"/>
          </p:cNvPicPr>
          <p:nvPr/>
        </p:nvPicPr>
        <p:blipFill>
          <a:blip r:embed="rId9">
            <a:extLst>
              <a:ext uri="{28A0092B-C50C-407E-A947-70E740481C1C}">
                <a14:useLocalDpi xmlns:a14="http://schemas.microsoft.com/office/drawing/2010/main"/>
              </a:ext>
            </a:extLst>
          </a:blip>
          <a:srcRect/>
          <a:stretch>
            <a:fillRect/>
          </a:stretch>
        </p:blipFill>
        <p:spPr bwMode="auto">
          <a:xfrm>
            <a:off x="457200" y="6253163"/>
            <a:ext cx="8229600" cy="10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PPT-MSUE Top Stripe.jpg">
            <a:extLst>
              <a:ext uri="{FF2B5EF4-FFF2-40B4-BE49-F238E27FC236}">
                <a16:creationId xmlns:a16="http://schemas.microsoft.com/office/drawing/2014/main" id="{2964234F-6597-4F7C-A7CD-653ED51DECD4}"/>
              </a:ext>
            </a:extLst>
          </p:cNvPr>
          <p:cNvPicPr>
            <a:picLocks noChangeAspect="1"/>
          </p:cNvPicPr>
          <p:nvPr/>
        </p:nvPicPr>
        <p:blipFill>
          <a:blip r:embed="rId10">
            <a:extLst>
              <a:ext uri="{28A0092B-C50C-407E-A947-70E740481C1C}">
                <a14:useLocalDpi xmlns:a14="http://schemas.microsoft.com/office/drawing/2010/main"/>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DEFD4EA5-5949-4FC2-A032-BC95096F0C1E}"/>
              </a:ext>
            </a:extLst>
          </p:cNvPr>
          <p:cNvPicPr>
            <a:picLocks noChangeAspect="1"/>
          </p:cNvPicPr>
          <p:nvPr userDrawn="1"/>
        </p:nvPicPr>
        <p:blipFill>
          <a:blip r:embed="rId11" cstate="print">
            <a:clrChange>
              <a:clrFrom>
                <a:srgbClr val="FFFEFD"/>
              </a:clrFrom>
              <a:clrTo>
                <a:srgbClr val="FFFEFD">
                  <a:alpha val="0"/>
                </a:srgbClr>
              </a:clrTo>
            </a:clrChange>
            <a:lum bright="70000" contrast="-70000"/>
            <a:extLst>
              <a:ext uri="{28A0092B-C50C-407E-A947-70E740481C1C}">
                <a14:useLocalDpi xmlns:a14="http://schemas.microsoft.com/office/drawing/2010/main"/>
              </a:ext>
            </a:extLst>
          </a:blip>
          <a:srcRect/>
          <a:stretch>
            <a:fillRect/>
          </a:stretch>
        </p:blipFill>
        <p:spPr bwMode="auto">
          <a:xfrm>
            <a:off x="207963" y="0"/>
            <a:ext cx="24606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a:extLst>
              <a:ext uri="{FF2B5EF4-FFF2-40B4-BE49-F238E27FC236}">
                <a16:creationId xmlns:a16="http://schemas.microsoft.com/office/drawing/2014/main" id="{C7B2BC1B-3AF7-4A36-84DD-29657D53A052}"/>
              </a:ext>
            </a:extLst>
          </p:cNvPr>
          <p:cNvSpPr>
            <a:spLocks noGrp="1"/>
          </p:cNvSpPr>
          <p:nvPr>
            <p:ph type="title"/>
          </p:nvPr>
        </p:nvSpPr>
        <p:spPr>
          <a:xfrm>
            <a:off x="628650" y="809253"/>
            <a:ext cx="7886700" cy="494277"/>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11233C5B-DB44-4111-972A-B5DA5D24562A}"/>
              </a:ext>
            </a:extLst>
          </p:cNvPr>
          <p:cNvSpPr>
            <a:spLocks noGrp="1"/>
          </p:cNvSpPr>
          <p:nvPr>
            <p:ph type="body" idx="1"/>
          </p:nvPr>
        </p:nvSpPr>
        <p:spPr>
          <a:xfrm>
            <a:off x="628650" y="1599502"/>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4148" r:id="rId1"/>
    <p:sldLayoutId id="2147484149" r:id="rId2"/>
    <p:sldLayoutId id="2147484150" r:id="rId3"/>
    <p:sldLayoutId id="2147484151" r:id="rId4"/>
    <p:sldLayoutId id="2147484152" r:id="rId5"/>
    <p:sldLayoutId id="2147484153" r:id="rId6"/>
    <p:sldLayoutId id="2147484154" r:id="rId7"/>
  </p:sldLayoutIdLst>
  <p:hf hdr="0" ftr="0" dt="0"/>
  <p:txStyles>
    <p:titleStyle>
      <a:lvl1pPr algn="l" defTabSz="455613" rtl="0" eaLnBrk="0" fontAlgn="base" hangingPunct="0">
        <a:spcBef>
          <a:spcPct val="0"/>
        </a:spcBef>
        <a:spcAft>
          <a:spcPct val="0"/>
        </a:spcAft>
        <a:defRPr sz="3600" kern="1200">
          <a:solidFill>
            <a:srgbClr val="18453B"/>
          </a:solidFill>
          <a:latin typeface="Gotham Book"/>
          <a:ea typeface="ＭＳ Ｐゴシック" charset="-128"/>
          <a:cs typeface="ＭＳ Ｐゴシック" charset="-128"/>
        </a:defRPr>
      </a:lvl1pPr>
      <a:lvl2pPr algn="ctr" defTabSz="455613" rtl="0" eaLnBrk="0" fontAlgn="base" hangingPunct="0">
        <a:spcBef>
          <a:spcPct val="0"/>
        </a:spcBef>
        <a:spcAft>
          <a:spcPct val="0"/>
        </a:spcAft>
        <a:defRPr sz="4400">
          <a:solidFill>
            <a:schemeClr val="tx1"/>
          </a:solidFill>
          <a:latin typeface="Gotham Book" charset="0"/>
          <a:ea typeface="ＭＳ Ｐゴシック" charset="-128"/>
          <a:cs typeface="ＭＳ Ｐゴシック" charset="-128"/>
        </a:defRPr>
      </a:lvl2pPr>
      <a:lvl3pPr algn="ctr" defTabSz="455613" rtl="0" eaLnBrk="0" fontAlgn="base" hangingPunct="0">
        <a:spcBef>
          <a:spcPct val="0"/>
        </a:spcBef>
        <a:spcAft>
          <a:spcPct val="0"/>
        </a:spcAft>
        <a:defRPr sz="4400">
          <a:solidFill>
            <a:schemeClr val="tx1"/>
          </a:solidFill>
          <a:latin typeface="Gotham Book" charset="0"/>
          <a:ea typeface="ＭＳ Ｐゴシック" charset="-128"/>
          <a:cs typeface="ＭＳ Ｐゴシック" charset="-128"/>
        </a:defRPr>
      </a:lvl3pPr>
      <a:lvl4pPr algn="ctr" defTabSz="455613" rtl="0" eaLnBrk="0" fontAlgn="base" hangingPunct="0">
        <a:spcBef>
          <a:spcPct val="0"/>
        </a:spcBef>
        <a:spcAft>
          <a:spcPct val="0"/>
        </a:spcAft>
        <a:defRPr sz="4400">
          <a:solidFill>
            <a:schemeClr val="tx1"/>
          </a:solidFill>
          <a:latin typeface="Gotham Book" charset="0"/>
          <a:ea typeface="ＭＳ Ｐゴシック" charset="-128"/>
          <a:cs typeface="ＭＳ Ｐゴシック" charset="-128"/>
        </a:defRPr>
      </a:lvl4pPr>
      <a:lvl5pPr algn="ctr" defTabSz="455613" rtl="0" eaLnBrk="0" fontAlgn="base" hangingPunct="0">
        <a:spcBef>
          <a:spcPct val="0"/>
        </a:spcBef>
        <a:spcAft>
          <a:spcPct val="0"/>
        </a:spcAft>
        <a:defRPr sz="4400">
          <a:solidFill>
            <a:schemeClr val="tx1"/>
          </a:solidFill>
          <a:latin typeface="Gotham Book"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9pPr>
    </p:titleStyle>
    <p:bodyStyle>
      <a:lvl1pPr marL="341313" indent="-342900" algn="l" defTabSz="455613" rtl="0" eaLnBrk="0" fontAlgn="base" hangingPunct="0">
        <a:spcBef>
          <a:spcPct val="20000"/>
        </a:spcBef>
        <a:spcAft>
          <a:spcPct val="0"/>
        </a:spcAft>
        <a:buClr>
          <a:srgbClr val="18453B"/>
        </a:buClr>
        <a:buFont typeface="Arial" panose="020B0604020202020204" pitchFamily="34" charset="0"/>
        <a:buChar char="•"/>
        <a:defRPr sz="2800" kern="1200">
          <a:solidFill>
            <a:schemeClr val="tx1"/>
          </a:solidFill>
          <a:latin typeface="Gotham Book"/>
          <a:ea typeface="ＭＳ Ｐゴシック" charset="-128"/>
          <a:cs typeface="ＭＳ Ｐゴシック" charset="-128"/>
        </a:defRPr>
      </a:lvl1pPr>
      <a:lvl2pPr marL="741363" indent="-285750" algn="l" defTabSz="455613" rtl="0" eaLnBrk="0" fontAlgn="base" hangingPunct="0">
        <a:spcBef>
          <a:spcPct val="20000"/>
        </a:spcBef>
        <a:spcAft>
          <a:spcPct val="0"/>
        </a:spcAft>
        <a:buFont typeface="Arial" panose="020B0604020202020204" pitchFamily="34" charset="0"/>
        <a:buChar char="–"/>
        <a:defRPr sz="2400" kern="1200">
          <a:solidFill>
            <a:schemeClr val="tx1"/>
          </a:solidFill>
          <a:latin typeface="Gotham Book"/>
          <a:ea typeface="ＭＳ Ｐゴシック" charset="-128"/>
          <a:cs typeface="+mn-cs"/>
        </a:defRPr>
      </a:lvl2pPr>
      <a:lvl3pPr marL="1141413" indent="-228600" algn="l" defTabSz="455613" rtl="0" eaLnBrk="0" fontAlgn="base" hangingPunct="0">
        <a:spcBef>
          <a:spcPct val="20000"/>
        </a:spcBef>
        <a:spcAft>
          <a:spcPct val="0"/>
        </a:spcAft>
        <a:buFont typeface="Arial" panose="020B0604020202020204" pitchFamily="34" charset="0"/>
        <a:buChar char="•"/>
        <a:defRPr sz="2400" kern="1200">
          <a:solidFill>
            <a:schemeClr val="tx1"/>
          </a:solidFill>
          <a:latin typeface="Gotham Book"/>
          <a:ea typeface="ＭＳ Ｐゴシック" charset="-128"/>
          <a:cs typeface="+mn-cs"/>
        </a:defRPr>
      </a:lvl3pPr>
      <a:lvl4pPr marL="1598613" indent="-228600" algn="l" defTabSz="455613" rtl="0" eaLnBrk="0" fontAlgn="base" hangingPunct="0">
        <a:spcBef>
          <a:spcPct val="20000"/>
        </a:spcBef>
        <a:spcAft>
          <a:spcPct val="0"/>
        </a:spcAft>
        <a:buFont typeface="Arial" panose="020B0604020202020204" pitchFamily="34" charset="0"/>
        <a:buChar char="–"/>
        <a:defRPr sz="2400" kern="1200">
          <a:solidFill>
            <a:schemeClr val="tx1"/>
          </a:solidFill>
          <a:latin typeface="Gotham Book"/>
          <a:ea typeface="ＭＳ Ｐゴシック" charset="-128"/>
          <a:cs typeface="+mn-cs"/>
        </a:defRPr>
      </a:lvl4pPr>
      <a:lvl5pPr marL="2055813" indent="-228600" algn="l" defTabSz="455613" rtl="0" eaLnBrk="0" fontAlgn="base" hangingPunct="0">
        <a:spcBef>
          <a:spcPct val="20000"/>
        </a:spcBef>
        <a:spcAft>
          <a:spcPct val="0"/>
        </a:spcAft>
        <a:buFont typeface="Arial" panose="020B0604020202020204" pitchFamily="34" charset="0"/>
        <a:buChar char="»"/>
        <a:defRPr sz="2400" kern="1200">
          <a:solidFill>
            <a:schemeClr val="tx1"/>
          </a:solidFill>
          <a:latin typeface="Gotham Book"/>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dedecke5@msu.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fi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30.jfi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1.jfif"/><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2.jfif"/><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33.jfif"/><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 Id="rId9" Type="http://schemas.openxmlformats.org/officeDocument/2006/relationships/image" Target="../media/image1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4">
            <a:extLst>
              <a:ext uri="{FF2B5EF4-FFF2-40B4-BE49-F238E27FC236}">
                <a16:creationId xmlns:a16="http://schemas.microsoft.com/office/drawing/2014/main" id="{F4106C9D-C7AD-464D-940E-3A4BE99B620D}"/>
              </a:ext>
            </a:extLst>
          </p:cNvPr>
          <p:cNvSpPr>
            <a:spLocks noGrp="1"/>
          </p:cNvSpPr>
          <p:nvPr>
            <p:ph type="ctrTitle"/>
          </p:nvPr>
        </p:nvSpPr>
        <p:spPr bwMode="auto">
          <a:xfrm>
            <a:off x="-57630" y="1745457"/>
            <a:ext cx="9259261" cy="22526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ctr">
              <a:defRPr/>
            </a:pPr>
            <a:r>
              <a:rPr lang="en-US" altLang="en-US" sz="6000" dirty="0">
                <a:ea typeface="Gotham-Bold"/>
              </a:rPr>
              <a:t>Drought Resilience in     Michigan Dry Beans</a:t>
            </a:r>
            <a:br>
              <a:rPr lang="en-US" altLang="en-US" sz="6600" dirty="0">
                <a:ea typeface="Gotham-Bold"/>
              </a:rPr>
            </a:br>
            <a:endParaRPr lang="en-US" altLang="en-US" sz="6600" dirty="0">
              <a:ea typeface="Gotham-Bold"/>
            </a:endParaRPr>
          </a:p>
        </p:txBody>
      </p:sp>
      <p:sp>
        <p:nvSpPr>
          <p:cNvPr id="6" name="Subtitle 5">
            <a:extLst>
              <a:ext uri="{FF2B5EF4-FFF2-40B4-BE49-F238E27FC236}">
                <a16:creationId xmlns:a16="http://schemas.microsoft.com/office/drawing/2014/main" id="{9E88AECE-06CA-8847-92EF-6C6CEA3FA3EA}"/>
              </a:ext>
            </a:extLst>
          </p:cNvPr>
          <p:cNvSpPr>
            <a:spLocks noGrp="1"/>
          </p:cNvSpPr>
          <p:nvPr>
            <p:ph type="subTitle" idx="1"/>
          </p:nvPr>
        </p:nvSpPr>
        <p:spPr>
          <a:xfrm>
            <a:off x="123914" y="4433956"/>
            <a:ext cx="8896171" cy="1695450"/>
          </a:xfrm>
        </p:spPr>
        <p:txBody>
          <a:bodyPr>
            <a:normAutofit/>
          </a:bodyPr>
          <a:lstStyle/>
          <a:p>
            <a:pPr algn="ctr">
              <a:spcBef>
                <a:spcPts val="0"/>
              </a:spcBef>
              <a:buFont typeface="Arial" charset="0"/>
              <a:buNone/>
              <a:defRPr/>
            </a:pPr>
            <a:r>
              <a:rPr lang="en-US" sz="3200" dirty="0">
                <a:ea typeface="ＭＳ Ｐゴシック"/>
              </a:rPr>
              <a:t>James </a:t>
            </a:r>
            <a:r>
              <a:rPr lang="en-US" sz="3200" dirty="0" err="1">
                <a:ea typeface="ＭＳ Ｐゴシック"/>
              </a:rPr>
              <a:t>DeDecker,</a:t>
            </a:r>
            <a:r>
              <a:rPr lang="en-US" sz="3200" dirty="0">
                <a:ea typeface="ＭＳ Ｐゴシック"/>
              </a:rPr>
              <a:t> Jim Kelly, Andrew </a:t>
            </a:r>
            <a:r>
              <a:rPr lang="en-US" sz="3200" dirty="0" err="1">
                <a:ea typeface="ＭＳ Ｐゴシック"/>
              </a:rPr>
              <a:t>Wiersma</a:t>
            </a:r>
            <a:endParaRPr lang="en-US" sz="3200" dirty="0">
              <a:ea typeface="ＭＳ Ｐゴシック"/>
            </a:endParaRPr>
          </a:p>
          <a:p>
            <a:pPr algn="ctr">
              <a:spcBef>
                <a:spcPts val="0"/>
              </a:spcBef>
              <a:buFont typeface="Arial" charset="0"/>
              <a:buNone/>
              <a:defRPr/>
            </a:pPr>
            <a:r>
              <a:rPr lang="en-US" dirty="0">
                <a:ea typeface="ＭＳ Ｐゴシック"/>
              </a:rPr>
              <a:t>MSU Upper Peninsula Research and Extension Center</a:t>
            </a:r>
          </a:p>
          <a:p>
            <a:pPr algn="ctr">
              <a:spcBef>
                <a:spcPts val="0"/>
              </a:spcBef>
              <a:buFont typeface="Arial" charset="0"/>
              <a:buNone/>
              <a:defRPr/>
            </a:pPr>
            <a:r>
              <a:rPr lang="en-US" dirty="0">
                <a:ea typeface="ＭＳ Ｐゴシック"/>
                <a:hlinkClick r:id="rId2"/>
              </a:rPr>
              <a:t>dedecke5@msu.edu</a:t>
            </a:r>
            <a:endParaRPr lang="en-US" dirty="0">
              <a:ea typeface="ＭＳ Ｐゴシック"/>
            </a:endParaRPr>
          </a:p>
          <a:p>
            <a:pPr algn="ctr">
              <a:spcBef>
                <a:spcPts val="0"/>
              </a:spcBef>
              <a:buFont typeface="Arial" charset="0"/>
              <a:buNone/>
              <a:defRPr/>
            </a:pPr>
            <a:endParaRPr lang="en-US" dirty="0"/>
          </a:p>
        </p:txBody>
      </p:sp>
    </p:spTree>
    <p:extLst>
      <p:ext uri="{BB962C8B-B14F-4D97-AF65-F5344CB8AC3E}">
        <p14:creationId xmlns:p14="http://schemas.microsoft.com/office/powerpoint/2010/main" val="1002124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143000"/>
            <a:ext cx="4572000" cy="584775"/>
          </a:xfrm>
          <a:prstGeom prst="rect">
            <a:avLst/>
          </a:prstGeom>
          <a:noFill/>
        </p:spPr>
        <p:txBody>
          <a:bodyPr wrap="square" rtlCol="0">
            <a:spAutoFit/>
          </a:bodyPr>
          <a:lstStyle/>
          <a:p>
            <a:pPr algn="ctr"/>
            <a:r>
              <a:rPr lang="en-US" sz="3200" u="sng" dirty="0">
                <a:solidFill>
                  <a:srgbClr val="18453B"/>
                </a:solidFill>
                <a:latin typeface="Gotham-Bold"/>
              </a:rPr>
              <a:t>Global Warming</a:t>
            </a:r>
          </a:p>
        </p:txBody>
      </p:sp>
      <p:sp>
        <p:nvSpPr>
          <p:cNvPr id="7" name="Rectangle 6"/>
          <p:cNvSpPr/>
          <p:nvPr/>
        </p:nvSpPr>
        <p:spPr>
          <a:xfrm>
            <a:off x="228600" y="4245788"/>
            <a:ext cx="4267200" cy="1569660"/>
          </a:xfrm>
          <a:prstGeom prst="rect">
            <a:avLst/>
          </a:prstGeom>
        </p:spPr>
        <p:txBody>
          <a:bodyPr wrap="square">
            <a:spAutoFit/>
          </a:bodyPr>
          <a:lstStyle/>
          <a:p>
            <a:pPr marL="342900" indent="-342900">
              <a:buFont typeface="Arial" pitchFamily="34" charset="0"/>
              <a:buChar char="•"/>
            </a:pPr>
            <a:r>
              <a:rPr lang="en-US" sz="2400" dirty="0">
                <a:solidFill>
                  <a:schemeClr val="tx1">
                    <a:lumMod val="75000"/>
                    <a:lumOff val="25000"/>
                  </a:schemeClr>
                </a:solidFill>
                <a:latin typeface="+mj-lt"/>
                <a:cs typeface="Arial" pitchFamily="34" charset="0"/>
              </a:rPr>
              <a:t>Increase in the average temperature due to increased concentrations of greenhouse gases in the atmosphere. </a:t>
            </a:r>
          </a:p>
        </p:txBody>
      </p:sp>
      <p:cxnSp>
        <p:nvCxnSpPr>
          <p:cNvPr id="11" name="Straight Connector 10"/>
          <p:cNvCxnSpPr/>
          <p:nvPr/>
        </p:nvCxnSpPr>
        <p:spPr>
          <a:xfrm>
            <a:off x="4572000" y="1295400"/>
            <a:ext cx="0" cy="5198533"/>
          </a:xfrm>
          <a:prstGeom prst="line">
            <a:avLst/>
          </a:prstGeom>
          <a:ln w="38100"/>
        </p:spPr>
        <p:style>
          <a:lnRef idx="1">
            <a:schemeClr val="dk1"/>
          </a:lnRef>
          <a:fillRef idx="0">
            <a:schemeClr val="dk1"/>
          </a:fillRef>
          <a:effectRef idx="0">
            <a:schemeClr val="dk1"/>
          </a:effectRef>
          <a:fontRef idx="minor">
            <a:schemeClr val="tx1"/>
          </a:fontRef>
        </p:style>
      </p:cxnSp>
      <p:sp>
        <p:nvSpPr>
          <p:cNvPr id="3" name="Rectangle 2"/>
          <p:cNvSpPr/>
          <p:nvPr/>
        </p:nvSpPr>
        <p:spPr>
          <a:xfrm>
            <a:off x="4572000" y="1126067"/>
            <a:ext cx="4572000" cy="584775"/>
          </a:xfrm>
          <a:prstGeom prst="rect">
            <a:avLst/>
          </a:prstGeom>
        </p:spPr>
        <p:txBody>
          <a:bodyPr wrap="square">
            <a:spAutoFit/>
          </a:bodyPr>
          <a:lstStyle/>
          <a:p>
            <a:pPr algn="ctr"/>
            <a:r>
              <a:rPr lang="en-US" sz="3200" u="sng" dirty="0">
                <a:solidFill>
                  <a:srgbClr val="18453B"/>
                </a:solidFill>
                <a:latin typeface="Gotham-Bold"/>
              </a:rPr>
              <a:t>Climate Change</a:t>
            </a:r>
          </a:p>
        </p:txBody>
      </p:sp>
      <p:sp>
        <p:nvSpPr>
          <p:cNvPr id="5" name="Rectangle 4"/>
          <p:cNvSpPr/>
          <p:nvPr/>
        </p:nvSpPr>
        <p:spPr>
          <a:xfrm>
            <a:off x="4572000" y="4233208"/>
            <a:ext cx="4572000" cy="1938992"/>
          </a:xfrm>
          <a:prstGeom prst="rect">
            <a:avLst/>
          </a:prstGeom>
        </p:spPr>
        <p:txBody>
          <a:bodyPr wrap="square">
            <a:spAutoFit/>
          </a:bodyPr>
          <a:lstStyle/>
          <a:p>
            <a:pPr marL="342900" indent="-342900">
              <a:buFont typeface="Arial" pitchFamily="34" charset="0"/>
              <a:buChar char="•"/>
            </a:pPr>
            <a:r>
              <a:rPr lang="en-US" sz="2400" dirty="0">
                <a:solidFill>
                  <a:schemeClr val="tx1">
                    <a:lumMod val="75000"/>
                    <a:lumOff val="25000"/>
                  </a:schemeClr>
                </a:solidFill>
                <a:latin typeface="+mj-lt"/>
              </a:rPr>
              <a:t>Changes in climate variables such as precipitation, snow, and wind patterns, sea level, extreme events in addition to temperature changes.</a:t>
            </a:r>
          </a:p>
        </p:txBody>
      </p:sp>
      <p:grpSp>
        <p:nvGrpSpPr>
          <p:cNvPr id="17" name="Group 16"/>
          <p:cNvGrpSpPr/>
          <p:nvPr/>
        </p:nvGrpSpPr>
        <p:grpSpPr>
          <a:xfrm>
            <a:off x="5410200" y="1924050"/>
            <a:ext cx="3029208" cy="1885950"/>
            <a:chOff x="5410200" y="1924050"/>
            <a:chExt cx="3029208" cy="1885950"/>
          </a:xfrm>
        </p:grpSpPr>
        <p:pic>
          <p:nvPicPr>
            <p:cNvPr id="410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1924050"/>
              <a:ext cx="942975"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61642" y="1924050"/>
              <a:ext cx="981075"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0200" y="2857500"/>
              <a:ext cx="9525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75928" y="2867850"/>
              <a:ext cx="981405" cy="942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42717" y="1936803"/>
              <a:ext cx="1096691" cy="920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42717" y="2876550"/>
              <a:ext cx="1096691"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8194" name="Picture 2" descr="File:GISS temperature 2000-09 lrg.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7200" y="1905000"/>
            <a:ext cx="3364869" cy="1941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70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99655"/>
            <a:ext cx="8991600" cy="715963"/>
          </a:xfrm>
          <a:prstGeom prst="rect">
            <a:avLst/>
          </a:prstGeom>
        </p:spPr>
        <p:txBody>
          <a:bodyPr/>
          <a:lstStyle/>
          <a:p>
            <a:pPr algn="ctr"/>
            <a:r>
              <a:rPr lang="en-US" sz="4400" dirty="0">
                <a:solidFill>
                  <a:srgbClr val="18453B"/>
                </a:solidFill>
                <a:latin typeface="Gotham-Bold"/>
              </a:rPr>
              <a:t>Precipitation 2070-2099</a:t>
            </a:r>
          </a:p>
        </p:txBody>
      </p:sp>
      <p:sp>
        <p:nvSpPr>
          <p:cNvPr id="9" name="Rectangle 8"/>
          <p:cNvSpPr/>
          <p:nvPr/>
        </p:nvSpPr>
        <p:spPr>
          <a:xfrm>
            <a:off x="7288377" y="6476671"/>
            <a:ext cx="1703223" cy="307777"/>
          </a:xfrm>
          <a:prstGeom prst="rect">
            <a:avLst/>
          </a:prstGeom>
        </p:spPr>
        <p:txBody>
          <a:bodyPr wrap="none">
            <a:spAutoFit/>
          </a:bodyPr>
          <a:lstStyle/>
          <a:p>
            <a:r>
              <a:rPr lang="en-US" sz="1400" dirty="0">
                <a:latin typeface="+mj-lt"/>
              </a:rPr>
              <a:t>(</a:t>
            </a:r>
            <a:r>
              <a:rPr lang="en-US" sz="1400" dirty="0" err="1">
                <a:latin typeface="+mj-lt"/>
              </a:rPr>
              <a:t>Hayhoe</a:t>
            </a:r>
            <a:r>
              <a:rPr lang="en-US" sz="1400" dirty="0">
                <a:latin typeface="+mj-lt"/>
              </a:rPr>
              <a:t> et al., 2010)</a:t>
            </a:r>
          </a:p>
        </p:txBody>
      </p:sp>
      <p:pic>
        <p:nvPicPr>
          <p:cNvPr id="4" name="Picture 3"/>
          <p:cNvPicPr>
            <a:picLocks noChangeAspect="1"/>
          </p:cNvPicPr>
          <p:nvPr/>
        </p:nvPicPr>
        <p:blipFill>
          <a:blip r:embed="rId3"/>
          <a:stretch>
            <a:fillRect/>
          </a:stretch>
        </p:blipFill>
        <p:spPr>
          <a:xfrm>
            <a:off x="59529" y="1778786"/>
            <a:ext cx="9084471" cy="3427962"/>
          </a:xfrm>
          <a:prstGeom prst="rect">
            <a:avLst/>
          </a:prstGeom>
        </p:spPr>
      </p:pic>
    </p:spTree>
    <p:extLst>
      <p:ext uri="{BB962C8B-B14F-4D97-AF65-F5344CB8AC3E}">
        <p14:creationId xmlns:p14="http://schemas.microsoft.com/office/powerpoint/2010/main" val="3933565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669" t="16666" r="25037" b="30964"/>
          <a:stretch/>
        </p:blipFill>
        <p:spPr bwMode="auto">
          <a:xfrm>
            <a:off x="341728" y="1694294"/>
            <a:ext cx="8536743" cy="5029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TextBox 2"/>
          <p:cNvSpPr txBox="1">
            <a:spLocks noChangeArrowheads="1"/>
          </p:cNvSpPr>
          <p:nvPr/>
        </p:nvSpPr>
        <p:spPr bwMode="auto">
          <a:xfrm>
            <a:off x="861219" y="671945"/>
            <a:ext cx="749776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algn="ctr" eaLnBrk="1" hangingPunct="1"/>
            <a:r>
              <a:rPr lang="en-US" sz="3200" dirty="0">
                <a:solidFill>
                  <a:srgbClr val="18453B"/>
                </a:solidFill>
                <a:latin typeface="Gotham-Bold"/>
              </a:rPr>
              <a:t>Projected Changes in Daily Precipitation</a:t>
            </a:r>
          </a:p>
          <a:p>
            <a:pPr algn="ctr" eaLnBrk="1" hangingPunct="1"/>
            <a:r>
              <a:rPr lang="en-US" sz="2400" dirty="0">
                <a:solidFill>
                  <a:srgbClr val="18453B"/>
                </a:solidFill>
                <a:latin typeface="Gotham-Bold"/>
              </a:rPr>
              <a:t>2081-2100 vs. 1981-2000</a:t>
            </a:r>
          </a:p>
        </p:txBody>
      </p:sp>
    </p:spTree>
    <p:extLst>
      <p:ext uri="{BB962C8B-B14F-4D97-AF65-F5344CB8AC3E}">
        <p14:creationId xmlns:p14="http://schemas.microsoft.com/office/powerpoint/2010/main" val="1191000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4097" t="2935"/>
          <a:stretch/>
        </p:blipFill>
        <p:spPr>
          <a:xfrm>
            <a:off x="1717704" y="717847"/>
            <a:ext cx="5759865" cy="6070850"/>
          </a:xfrm>
          <a:prstGeom prst="rect">
            <a:avLst/>
          </a:prstGeom>
        </p:spPr>
      </p:pic>
    </p:spTree>
    <p:extLst>
      <p:ext uri="{BB962C8B-B14F-4D97-AF65-F5344CB8AC3E}">
        <p14:creationId xmlns:p14="http://schemas.microsoft.com/office/powerpoint/2010/main" val="3933907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76400"/>
            <a:ext cx="3886200" cy="4345709"/>
          </a:xfrm>
          <a:solidFill>
            <a:schemeClr val="bg1">
              <a:alpha val="80000"/>
            </a:schemeClr>
          </a:solidFill>
        </p:spPr>
        <p:txBody>
          <a:bodyPr>
            <a:noAutofit/>
          </a:bodyPr>
          <a:lstStyle/>
          <a:p>
            <a:r>
              <a:rPr lang="en-US" sz="3600" dirty="0">
                <a:latin typeface="+mj-lt"/>
              </a:rPr>
              <a:t>Temperature</a:t>
            </a:r>
          </a:p>
          <a:p>
            <a:r>
              <a:rPr lang="en-US" sz="3600" dirty="0">
                <a:latin typeface="+mj-lt"/>
              </a:rPr>
              <a:t>Precipitation</a:t>
            </a:r>
          </a:p>
          <a:p>
            <a:r>
              <a:rPr lang="en-US" sz="3600" dirty="0">
                <a:latin typeface="+mj-lt"/>
              </a:rPr>
              <a:t>Extreme events</a:t>
            </a:r>
          </a:p>
          <a:p>
            <a:r>
              <a:rPr lang="en-US" sz="3600" dirty="0">
                <a:latin typeface="+mj-lt"/>
              </a:rPr>
              <a:t>Cloud cover</a:t>
            </a:r>
          </a:p>
          <a:p>
            <a:r>
              <a:rPr lang="en-US" sz="3600" dirty="0">
                <a:latin typeface="+mj-lt"/>
              </a:rPr>
              <a:t>Carbon dioxide levels</a:t>
            </a:r>
          </a:p>
          <a:p>
            <a:endParaRPr lang="en-US" sz="3600" dirty="0">
              <a:solidFill>
                <a:schemeClr val="bg1"/>
              </a:solidFill>
              <a:latin typeface="+mj-lt"/>
            </a:endParaRPr>
          </a:p>
        </p:txBody>
      </p:sp>
      <p:sp>
        <p:nvSpPr>
          <p:cNvPr id="6" name="TextBox 5"/>
          <p:cNvSpPr txBox="1"/>
          <p:nvPr/>
        </p:nvSpPr>
        <p:spPr>
          <a:xfrm>
            <a:off x="0" y="6396335"/>
            <a:ext cx="1786771" cy="307777"/>
          </a:xfrm>
          <a:prstGeom prst="rect">
            <a:avLst/>
          </a:prstGeom>
          <a:noFill/>
        </p:spPr>
        <p:txBody>
          <a:bodyPr wrap="none" rtlCol="0">
            <a:spAutoFit/>
          </a:bodyPr>
          <a:lstStyle/>
          <a:p>
            <a:r>
              <a:rPr lang="en-US" sz="1400" dirty="0">
                <a:solidFill>
                  <a:prstClr val="white"/>
                </a:solidFill>
                <a:latin typeface="+mj-lt"/>
              </a:rPr>
              <a:t>(</a:t>
            </a:r>
            <a:r>
              <a:rPr lang="en-US" sz="1400" dirty="0">
                <a:latin typeface="+mj-lt"/>
              </a:rPr>
              <a:t>(</a:t>
            </a:r>
            <a:r>
              <a:rPr lang="en-US" sz="1400" dirty="0" err="1">
                <a:latin typeface="+mj-lt"/>
              </a:rPr>
              <a:t>Tubiello</a:t>
            </a:r>
            <a:r>
              <a:rPr lang="en-US" sz="1400" dirty="0">
                <a:latin typeface="+mj-lt"/>
              </a:rPr>
              <a:t> et al. 2007)</a:t>
            </a:r>
            <a:r>
              <a:rPr lang="en-US" sz="1400" dirty="0">
                <a:solidFill>
                  <a:prstClr val="white"/>
                </a:solidFill>
                <a:latin typeface="+mj-lt"/>
              </a:rPr>
              <a:t>)</a:t>
            </a:r>
          </a:p>
        </p:txBody>
      </p:sp>
      <p:sp>
        <p:nvSpPr>
          <p:cNvPr id="7" name="Content Placeholder 2"/>
          <p:cNvSpPr txBox="1">
            <a:spLocks/>
          </p:cNvSpPr>
          <p:nvPr/>
        </p:nvSpPr>
        <p:spPr>
          <a:xfrm>
            <a:off x="5571858" y="1673597"/>
            <a:ext cx="3465922" cy="4339277"/>
          </a:xfrm>
          <a:prstGeom prst="rect">
            <a:avLst/>
          </a:prstGeom>
          <a:solidFill>
            <a:schemeClr val="bg1">
              <a:alpha val="80000"/>
            </a:schemeClr>
          </a:solidFill>
        </p:spPr>
        <p:txBody>
          <a:bodyPr vert="horz" lIns="91440" tIns="45720" rIns="91440" bIns="45720" rtlCol="0">
            <a:noAutofit/>
          </a:bodyPr>
          <a:lstStyle/>
          <a:p>
            <a:pPr marL="342900" indent="-342900">
              <a:spcBef>
                <a:spcPct val="20000"/>
              </a:spcBef>
              <a:buFont typeface="Arial" pitchFamily="34" charset="0"/>
              <a:buChar char="•"/>
            </a:pPr>
            <a:r>
              <a:rPr lang="en-US" sz="2800" dirty="0">
                <a:solidFill>
                  <a:prstClr val="black"/>
                </a:solidFill>
                <a:latin typeface="+mn-lt"/>
              </a:rPr>
              <a:t>Planting and harvest times</a:t>
            </a:r>
          </a:p>
          <a:p>
            <a:pPr marL="342900" indent="-342900">
              <a:spcBef>
                <a:spcPct val="20000"/>
              </a:spcBef>
              <a:buFont typeface="Arial" pitchFamily="34" charset="0"/>
              <a:buChar char="•"/>
            </a:pPr>
            <a:r>
              <a:rPr lang="en-US" sz="2800" dirty="0">
                <a:solidFill>
                  <a:prstClr val="black"/>
                </a:solidFill>
                <a:latin typeface="+mn-lt"/>
              </a:rPr>
              <a:t>Plant growth and development</a:t>
            </a:r>
          </a:p>
          <a:p>
            <a:pPr marL="342900" indent="-342900">
              <a:spcBef>
                <a:spcPct val="20000"/>
              </a:spcBef>
              <a:buFont typeface="Arial" pitchFamily="34" charset="0"/>
              <a:buChar char="•"/>
            </a:pPr>
            <a:r>
              <a:rPr lang="en-US" sz="2800" dirty="0">
                <a:solidFill>
                  <a:prstClr val="black"/>
                </a:solidFill>
                <a:latin typeface="+mn-lt"/>
              </a:rPr>
              <a:t>Weed, disease, &amp; insect outbreaks</a:t>
            </a:r>
          </a:p>
          <a:p>
            <a:pPr marL="342900" indent="-342900">
              <a:spcBef>
                <a:spcPct val="20000"/>
              </a:spcBef>
              <a:buFont typeface="Arial" pitchFamily="34" charset="0"/>
              <a:buChar char="•"/>
              <a:defRPr/>
            </a:pPr>
            <a:r>
              <a:rPr lang="en-US" sz="2800" dirty="0">
                <a:solidFill>
                  <a:prstClr val="black"/>
                </a:solidFill>
                <a:latin typeface="+mn-lt"/>
              </a:rPr>
              <a:t>Water quantity   and quality</a:t>
            </a:r>
          </a:p>
          <a:p>
            <a:pPr marL="342900" indent="-342900">
              <a:spcBef>
                <a:spcPct val="20000"/>
              </a:spcBef>
              <a:buFont typeface="Arial" pitchFamily="34" charset="0"/>
              <a:buChar char="•"/>
              <a:defRPr/>
            </a:pPr>
            <a:r>
              <a:rPr lang="en-US" sz="2800" dirty="0">
                <a:solidFill>
                  <a:prstClr val="black"/>
                </a:solidFill>
                <a:latin typeface="+mn-lt"/>
              </a:rPr>
              <a:t>Irrigation needs</a:t>
            </a:r>
          </a:p>
          <a:p>
            <a:pPr marL="342900" indent="-342900">
              <a:spcBef>
                <a:spcPct val="20000"/>
              </a:spcBef>
              <a:buFont typeface="Arial" pitchFamily="34" charset="0"/>
              <a:buChar char="•"/>
              <a:defRPr/>
            </a:pPr>
            <a:endParaRPr lang="en-US" sz="2800" dirty="0">
              <a:solidFill>
                <a:prstClr val="black"/>
              </a:solidFill>
              <a:latin typeface="+mn-lt"/>
            </a:endParaRPr>
          </a:p>
        </p:txBody>
      </p:sp>
      <p:sp>
        <p:nvSpPr>
          <p:cNvPr id="8" name="Right Arrow 7"/>
          <p:cNvSpPr/>
          <p:nvPr/>
        </p:nvSpPr>
        <p:spPr>
          <a:xfrm>
            <a:off x="3955142" y="3468914"/>
            <a:ext cx="1295400" cy="609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j-lt"/>
            </a:endParaRPr>
          </a:p>
        </p:txBody>
      </p:sp>
      <p:sp>
        <p:nvSpPr>
          <p:cNvPr id="9" name="Title 1"/>
          <p:cNvSpPr>
            <a:spLocks noGrp="1"/>
          </p:cNvSpPr>
          <p:nvPr>
            <p:ph type="title" idx="4294967295"/>
          </p:nvPr>
        </p:nvSpPr>
        <p:spPr>
          <a:xfrm>
            <a:off x="0" y="690273"/>
            <a:ext cx="9144000" cy="715963"/>
          </a:xfrm>
          <a:prstGeom prst="rect">
            <a:avLst/>
          </a:prstGeom>
        </p:spPr>
        <p:txBody>
          <a:bodyPr/>
          <a:lstStyle/>
          <a:p>
            <a:pPr algn="ctr"/>
            <a:r>
              <a:rPr lang="en-US" sz="3600" dirty="0">
                <a:solidFill>
                  <a:srgbClr val="18453B"/>
                </a:solidFill>
                <a:latin typeface="Gotham-Bold"/>
              </a:rPr>
              <a:t>How can climate change impact growers?</a:t>
            </a:r>
          </a:p>
        </p:txBody>
      </p:sp>
    </p:spTree>
    <p:extLst>
      <p:ext uri="{BB962C8B-B14F-4D97-AF65-F5344CB8AC3E}">
        <p14:creationId xmlns:p14="http://schemas.microsoft.com/office/powerpoint/2010/main" val="1047410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63539" y="669061"/>
            <a:ext cx="7216923" cy="769441"/>
          </a:xfrm>
          <a:prstGeom prst="rect">
            <a:avLst/>
          </a:prstGeom>
          <a:noFill/>
        </p:spPr>
        <p:txBody>
          <a:bodyPr wrap="square" rtlCol="0">
            <a:spAutoFit/>
          </a:bodyPr>
          <a:lstStyle/>
          <a:p>
            <a:r>
              <a:rPr lang="en-US" sz="4400" dirty="0">
                <a:solidFill>
                  <a:srgbClr val="18453B"/>
                </a:solidFill>
                <a:latin typeface="Gotham-Bold"/>
              </a:rPr>
              <a:t>Adaptation for MI Dry Beans</a:t>
            </a:r>
          </a:p>
        </p:txBody>
      </p:sp>
      <p:sp>
        <p:nvSpPr>
          <p:cNvPr id="5" name="Content Placeholder 4"/>
          <p:cNvSpPr>
            <a:spLocks noGrp="1"/>
          </p:cNvSpPr>
          <p:nvPr>
            <p:ph idx="13"/>
          </p:nvPr>
        </p:nvSpPr>
        <p:spPr>
          <a:xfrm>
            <a:off x="3623417" y="1768979"/>
            <a:ext cx="5063383" cy="4587371"/>
          </a:xfrm>
        </p:spPr>
        <p:txBody>
          <a:bodyPr/>
          <a:lstStyle/>
          <a:p>
            <a:r>
              <a:rPr lang="en-US" dirty="0">
                <a:solidFill>
                  <a:schemeClr val="tx1">
                    <a:lumMod val="75000"/>
                    <a:lumOff val="25000"/>
                  </a:schemeClr>
                </a:solidFill>
              </a:rPr>
              <a:t>An already resilient crop</a:t>
            </a:r>
          </a:p>
          <a:p>
            <a:pPr lvl="1"/>
            <a:r>
              <a:rPr lang="en-US" dirty="0">
                <a:solidFill>
                  <a:schemeClr val="tx1">
                    <a:lumMod val="75000"/>
                    <a:lumOff val="25000"/>
                  </a:schemeClr>
                </a:solidFill>
              </a:rPr>
              <a:t>Flexible growth habit</a:t>
            </a:r>
          </a:p>
          <a:p>
            <a:pPr lvl="1"/>
            <a:r>
              <a:rPr lang="en-US" dirty="0">
                <a:solidFill>
                  <a:schemeClr val="tx1">
                    <a:lumMod val="75000"/>
                    <a:lumOff val="25000"/>
                  </a:schemeClr>
                </a:solidFill>
              </a:rPr>
              <a:t>Fixes atmospheric N</a:t>
            </a:r>
          </a:p>
          <a:p>
            <a:pPr lvl="1"/>
            <a:r>
              <a:rPr lang="en-US" dirty="0">
                <a:solidFill>
                  <a:schemeClr val="tx1">
                    <a:lumMod val="75000"/>
                    <a:lumOff val="25000"/>
                  </a:schemeClr>
                </a:solidFill>
              </a:rPr>
              <a:t>Benefits from CO2 enrichment</a:t>
            </a:r>
          </a:p>
          <a:p>
            <a:r>
              <a:rPr lang="en-US" dirty="0">
                <a:solidFill>
                  <a:schemeClr val="tx1">
                    <a:lumMod val="75000"/>
                    <a:lumOff val="25000"/>
                  </a:schemeClr>
                </a:solidFill>
              </a:rPr>
              <a:t>Adaptation to drought</a:t>
            </a:r>
          </a:p>
          <a:p>
            <a:pPr lvl="1"/>
            <a:r>
              <a:rPr lang="en-US" dirty="0">
                <a:solidFill>
                  <a:schemeClr val="tx1">
                    <a:lumMod val="75000"/>
                    <a:lumOff val="25000"/>
                  </a:schemeClr>
                </a:solidFill>
              </a:rPr>
              <a:t>Beed new tolerant cultivars</a:t>
            </a:r>
          </a:p>
          <a:p>
            <a:pPr lvl="1"/>
            <a:r>
              <a:rPr lang="en-US" dirty="0">
                <a:solidFill>
                  <a:schemeClr val="tx1">
                    <a:lumMod val="75000"/>
                    <a:lumOff val="25000"/>
                  </a:schemeClr>
                </a:solidFill>
              </a:rPr>
              <a:t>Plant earlier in the year</a:t>
            </a:r>
          </a:p>
          <a:p>
            <a:pPr lvl="1"/>
            <a:r>
              <a:rPr lang="en-US" dirty="0">
                <a:solidFill>
                  <a:schemeClr val="tx1">
                    <a:lumMod val="75000"/>
                    <a:lumOff val="25000"/>
                  </a:schemeClr>
                </a:solidFill>
              </a:rPr>
              <a:t>Improve irrigation </a:t>
            </a:r>
          </a:p>
          <a:p>
            <a:pPr lvl="1"/>
            <a:r>
              <a:rPr lang="en-US" dirty="0">
                <a:solidFill>
                  <a:schemeClr val="tx1">
                    <a:lumMod val="75000"/>
                    <a:lumOff val="25000"/>
                  </a:schemeClr>
                </a:solidFill>
              </a:rPr>
              <a:t>Move production northward</a:t>
            </a:r>
          </a:p>
          <a:p>
            <a:pPr lvl="1"/>
            <a:endParaRPr lang="en-US" dirty="0">
              <a:solidFill>
                <a:schemeClr val="tx1">
                  <a:lumMod val="75000"/>
                  <a:lumOff val="25000"/>
                </a:schemeClr>
              </a:solidFill>
            </a:endParaRPr>
          </a:p>
          <a:p>
            <a:pPr lvl="1"/>
            <a:endParaRPr lang="en-US" sz="6800" dirty="0">
              <a:solidFill>
                <a:schemeClr val="tx1">
                  <a:lumMod val="75000"/>
                  <a:lumOff val="25000"/>
                </a:schemeClr>
              </a:solidFill>
            </a:endParaRPr>
          </a:p>
          <a:p>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1209" t="10343" r="10698" b="17166"/>
          <a:stretch/>
        </p:blipFill>
        <p:spPr>
          <a:xfrm>
            <a:off x="393106" y="2220516"/>
            <a:ext cx="3136307" cy="3974986"/>
          </a:xfrm>
          <a:prstGeom prst="rect">
            <a:avLst/>
          </a:prstGeom>
        </p:spPr>
      </p:pic>
    </p:spTree>
    <p:extLst>
      <p:ext uri="{BB962C8B-B14F-4D97-AF65-F5344CB8AC3E}">
        <p14:creationId xmlns:p14="http://schemas.microsoft.com/office/powerpoint/2010/main" val="1982912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noAutofit/>
          </a:bodyPr>
          <a:lstStyle/>
          <a:p>
            <a:r>
              <a:rPr lang="en-US" sz="2800" dirty="0"/>
              <a:t>Investigate drought tolerance of dry bean cultivars adapted to organic production in Michigan, including N fixation and yield</a:t>
            </a:r>
          </a:p>
          <a:p>
            <a:r>
              <a:rPr lang="en-US" sz="2800" dirty="0"/>
              <a:t>Share climate data, projections and research results with Michigan dry bean producers</a:t>
            </a:r>
          </a:p>
          <a:p>
            <a:r>
              <a:rPr lang="en-US" sz="2800" dirty="0"/>
              <a:t>Gather grower and expert input to improve understanding of potential risks and benefits of climate change in MI dry bean systems</a:t>
            </a:r>
          </a:p>
        </p:txBody>
      </p:sp>
      <p:sp>
        <p:nvSpPr>
          <p:cNvPr id="4" name="Slide Number Placeholder 3"/>
          <p:cNvSpPr>
            <a:spLocks noGrp="1"/>
          </p:cNvSpPr>
          <p:nvPr>
            <p:ph type="sldNum" sz="quarter" idx="12"/>
          </p:nvPr>
        </p:nvSpPr>
        <p:spPr/>
        <p:txBody>
          <a:bodyPr/>
          <a:lstStyle/>
          <a:p>
            <a:pPr>
              <a:defRPr/>
            </a:pPr>
            <a:fld id="{717857B7-5842-4F22-B71F-2FBDB6C27603}" type="slidenum">
              <a:rPr lang="en-US" altLang="en-US" smtClean="0"/>
              <a:pPr>
                <a:defRPr/>
              </a:pPr>
              <a:t>16</a:t>
            </a:fld>
            <a:endParaRPr lang="en-US" altLang="en-US"/>
          </a:p>
        </p:txBody>
      </p:sp>
    </p:spTree>
    <p:extLst>
      <p:ext uri="{BB962C8B-B14F-4D97-AF65-F5344CB8AC3E}">
        <p14:creationId xmlns:p14="http://schemas.microsoft.com/office/powerpoint/2010/main" val="3201582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a:t>
            </a:r>
          </a:p>
        </p:txBody>
      </p:sp>
      <p:sp>
        <p:nvSpPr>
          <p:cNvPr id="3" name="Content Placeholder 2"/>
          <p:cNvSpPr>
            <a:spLocks noGrp="1"/>
          </p:cNvSpPr>
          <p:nvPr>
            <p:ph idx="1"/>
          </p:nvPr>
        </p:nvSpPr>
        <p:spPr>
          <a:xfrm>
            <a:off x="457200" y="1674905"/>
            <a:ext cx="8609888" cy="4419600"/>
          </a:xfrm>
        </p:spPr>
        <p:txBody>
          <a:bodyPr>
            <a:noAutofit/>
          </a:bodyPr>
          <a:lstStyle/>
          <a:p>
            <a:pPr lvl="0">
              <a:buFont typeface="Arial" panose="020B0604020202020204" pitchFamily="34" charset="0"/>
              <a:buChar char="•"/>
            </a:pPr>
            <a:r>
              <a:rPr lang="en-US" sz="2800" dirty="0">
                <a:latin typeface="+mn-lt"/>
              </a:rPr>
              <a:t>Two locations in Chatham and East Lansing, MI</a:t>
            </a:r>
          </a:p>
          <a:p>
            <a:pPr lvl="0">
              <a:buFont typeface="Arial" panose="020B0604020202020204" pitchFamily="34" charset="0"/>
              <a:buChar char="•"/>
            </a:pPr>
            <a:r>
              <a:rPr lang="en-US" sz="2800" dirty="0">
                <a:latin typeface="+mn-lt"/>
              </a:rPr>
              <a:t>4 dry bean varieties, including R-99 a                         non-</a:t>
            </a:r>
            <a:r>
              <a:rPr lang="en-US" sz="2800" dirty="0" err="1">
                <a:latin typeface="+mn-lt"/>
              </a:rPr>
              <a:t>nodulating</a:t>
            </a:r>
            <a:r>
              <a:rPr lang="en-US" sz="2800" dirty="0">
                <a:latin typeface="+mn-lt"/>
              </a:rPr>
              <a:t> mutant</a:t>
            </a:r>
          </a:p>
          <a:p>
            <a:pPr lvl="0">
              <a:buFont typeface="Arial" panose="020B0604020202020204" pitchFamily="34" charset="0"/>
              <a:buChar char="•"/>
            </a:pPr>
            <a:r>
              <a:rPr lang="en-US" sz="2800" dirty="0">
                <a:latin typeface="+mn-lt"/>
              </a:rPr>
              <a:t>Planted June 11 (UP) and June 20 (EL)                            at 120,000 seeds/acre</a:t>
            </a:r>
          </a:p>
          <a:p>
            <a:pPr lvl="0">
              <a:buFont typeface="Arial" panose="020B0604020202020204" pitchFamily="34" charset="0"/>
              <a:buChar char="•"/>
            </a:pPr>
            <a:r>
              <a:rPr lang="en-US" sz="2800" dirty="0">
                <a:latin typeface="+mn-lt"/>
              </a:rPr>
              <a:t>Plots 25’ long with 14” (UP) and 30” (EL) row spacing</a:t>
            </a:r>
          </a:p>
          <a:p>
            <a:pPr lvl="0">
              <a:buFont typeface="Arial" panose="020B0604020202020204" pitchFamily="34" charset="0"/>
              <a:buChar char="•"/>
            </a:pPr>
            <a:r>
              <a:rPr lang="en-US" sz="2800" dirty="0">
                <a:latin typeface="+mn-lt"/>
              </a:rPr>
              <a:t>No N fertilizer applied, only K and S</a:t>
            </a:r>
          </a:p>
          <a:p>
            <a:pPr lvl="0">
              <a:buFont typeface="Arial" panose="020B0604020202020204" pitchFamily="34" charset="0"/>
              <a:buChar char="•"/>
            </a:pPr>
            <a:r>
              <a:rPr lang="en-US" sz="2800" dirty="0">
                <a:latin typeface="+mn-lt"/>
              </a:rPr>
              <a:t>Rainout shelters installed R1-R2 over half of each plot</a:t>
            </a:r>
          </a:p>
          <a:p>
            <a:pPr lvl="0">
              <a:buFont typeface="Arial" panose="020B0604020202020204" pitchFamily="34" charset="0"/>
              <a:buChar char="•"/>
            </a:pPr>
            <a:r>
              <a:rPr lang="en-US" sz="2800" dirty="0">
                <a:latin typeface="+mn-lt"/>
              </a:rPr>
              <a:t>Precipitation and soil moisture monitored weekly</a:t>
            </a:r>
          </a:p>
          <a:p>
            <a:pPr marL="0" indent="0">
              <a:buNone/>
            </a:pPr>
            <a:endParaRPr lang="en-US" sz="2800" dirty="0"/>
          </a:p>
        </p:txBody>
      </p:sp>
      <p:sp>
        <p:nvSpPr>
          <p:cNvPr id="4" name="Slide Number Placeholder 3"/>
          <p:cNvSpPr>
            <a:spLocks noGrp="1"/>
          </p:cNvSpPr>
          <p:nvPr>
            <p:ph type="sldNum" sz="quarter" idx="12"/>
          </p:nvPr>
        </p:nvSpPr>
        <p:spPr/>
        <p:txBody>
          <a:bodyPr/>
          <a:lstStyle/>
          <a:p>
            <a:pPr>
              <a:defRPr/>
            </a:pPr>
            <a:fld id="{717857B7-5842-4F22-B71F-2FBDB6C27603}" type="slidenum">
              <a:rPr lang="en-US" altLang="en-US" smtClean="0"/>
              <a:pPr>
                <a:defRPr/>
              </a:pPr>
              <a:t>17</a:t>
            </a:fld>
            <a:endParaRPr lang="en-US" altLang="en-US"/>
          </a:p>
        </p:txBody>
      </p:sp>
    </p:spTree>
    <p:extLst>
      <p:ext uri="{BB962C8B-B14F-4D97-AF65-F5344CB8AC3E}">
        <p14:creationId xmlns:p14="http://schemas.microsoft.com/office/powerpoint/2010/main" val="730938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17857B7-5842-4F22-B71F-2FBDB6C27603}" type="slidenum">
              <a:rPr lang="en-US" altLang="en-US" smtClean="0"/>
              <a:pPr>
                <a:defRPr/>
              </a:pPr>
              <a:t>18</a:t>
            </a:fld>
            <a:endParaRPr lang="en-US" altLang="en-US"/>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70916" y="675118"/>
            <a:ext cx="8802168" cy="5563312"/>
          </a:xfrm>
          <a:prstGeom prst="rect">
            <a:avLst/>
          </a:prstGeom>
        </p:spPr>
      </p:pic>
    </p:spTree>
    <p:extLst>
      <p:ext uri="{BB962C8B-B14F-4D97-AF65-F5344CB8AC3E}">
        <p14:creationId xmlns:p14="http://schemas.microsoft.com/office/powerpoint/2010/main" val="3926975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17857B7-5842-4F22-B71F-2FBDB6C27603}" type="slidenum">
              <a:rPr lang="en-US" altLang="en-US" smtClean="0"/>
              <a:pPr>
                <a:defRPr/>
              </a:pPr>
              <a:t>19</a:t>
            </a:fld>
            <a:endParaRPr lang="en-US" altLang="en-US"/>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9907"/>
          <a:stretch/>
        </p:blipFill>
        <p:spPr>
          <a:xfrm>
            <a:off x="0" y="666572"/>
            <a:ext cx="9144000" cy="6178609"/>
          </a:xfrm>
          <a:prstGeom prst="rect">
            <a:avLst/>
          </a:prstGeom>
        </p:spPr>
      </p:pic>
    </p:spTree>
    <p:extLst>
      <p:ext uri="{BB962C8B-B14F-4D97-AF65-F5344CB8AC3E}">
        <p14:creationId xmlns:p14="http://schemas.microsoft.com/office/powerpoint/2010/main" val="3380287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Overview</a:t>
            </a:r>
          </a:p>
        </p:txBody>
      </p:sp>
      <p:sp>
        <p:nvSpPr>
          <p:cNvPr id="6" name="Content Placeholder 5"/>
          <p:cNvSpPr>
            <a:spLocks noGrp="1"/>
          </p:cNvSpPr>
          <p:nvPr>
            <p:ph idx="1"/>
          </p:nvPr>
        </p:nvSpPr>
        <p:spPr>
          <a:xfrm>
            <a:off x="457200" y="2059668"/>
            <a:ext cx="4627548" cy="4296682"/>
          </a:xfrm>
        </p:spPr>
        <p:txBody>
          <a:bodyPr/>
          <a:lstStyle/>
          <a:p>
            <a:r>
              <a:rPr lang="en-US" dirty="0"/>
              <a:t>Climate Change Primer</a:t>
            </a:r>
          </a:p>
          <a:p>
            <a:r>
              <a:rPr lang="en-US" dirty="0"/>
              <a:t>Precipitation and Drought</a:t>
            </a:r>
          </a:p>
          <a:p>
            <a:r>
              <a:rPr lang="en-US" dirty="0"/>
              <a:t>PRI Drought Resilience Project</a:t>
            </a:r>
          </a:p>
          <a:p>
            <a:r>
              <a:rPr lang="en-US" dirty="0"/>
              <a:t>GLISA Climate Impact Scenarios Project</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4294967295"/>
          </p:nvPr>
        </p:nvSpPr>
        <p:spPr>
          <a:xfrm>
            <a:off x="7010400" y="6356350"/>
            <a:ext cx="2133600" cy="365125"/>
          </a:xfrm>
        </p:spPr>
        <p:txBody>
          <a:bodyPr/>
          <a:lstStyle/>
          <a:p>
            <a:pPr>
              <a:defRPr/>
            </a:pPr>
            <a:fld id="{D6669EBF-C715-4440-86C2-3BB71F2024CE}" type="slidenum">
              <a:rPr lang="en-US" altLang="en-US" smtClean="0"/>
              <a:pPr>
                <a:defRPr/>
              </a:pPr>
              <a:t>2</a:t>
            </a:fld>
            <a:endParaRPr lang="en-US" altLang="en-US"/>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24980"/>
          <a:stretch/>
        </p:blipFill>
        <p:spPr>
          <a:xfrm>
            <a:off x="5114591" y="2059668"/>
            <a:ext cx="3730306" cy="2794343"/>
          </a:xfrm>
          <a:prstGeom prst="rect">
            <a:avLst/>
          </a:prstGeom>
          <a:ln>
            <a:solidFill>
              <a:schemeClr val="tx1"/>
            </a:solidFill>
          </a:ln>
        </p:spPr>
      </p:pic>
    </p:spTree>
    <p:extLst>
      <p:ext uri="{BB962C8B-B14F-4D97-AF65-F5344CB8AC3E}">
        <p14:creationId xmlns:p14="http://schemas.microsoft.com/office/powerpoint/2010/main" val="185948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17857B7-5842-4F22-B71F-2FBDB6C27603}" type="slidenum">
              <a:rPr lang="en-US" altLang="en-US" smtClean="0"/>
              <a:pPr>
                <a:defRPr/>
              </a:pPr>
              <a:t>20</a:t>
            </a:fld>
            <a:endParaRPr lang="en-US" altLang="en-US"/>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b="7985"/>
          <a:stretch/>
        </p:blipFill>
        <p:spPr>
          <a:xfrm>
            <a:off x="0" y="653754"/>
            <a:ext cx="9132605" cy="6302524"/>
          </a:xfrm>
          <a:prstGeom prst="rect">
            <a:avLst/>
          </a:prstGeom>
        </p:spPr>
      </p:pic>
    </p:spTree>
    <p:extLst>
      <p:ext uri="{BB962C8B-B14F-4D97-AF65-F5344CB8AC3E}">
        <p14:creationId xmlns:p14="http://schemas.microsoft.com/office/powerpoint/2010/main" val="2038079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17857B7-5842-4F22-B71F-2FBDB6C27603}" type="slidenum">
              <a:rPr lang="en-US" altLang="en-US" smtClean="0"/>
              <a:pPr>
                <a:defRPr/>
              </a:pPr>
              <a:t>21</a:t>
            </a:fld>
            <a:endParaRPr lang="en-US" altLang="en-US"/>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4676" t="15135" r="16187" b="13190"/>
          <a:stretch/>
        </p:blipFill>
        <p:spPr>
          <a:xfrm>
            <a:off x="0" y="649480"/>
            <a:ext cx="9145424" cy="6208520"/>
          </a:xfrm>
          <a:prstGeom prst="rect">
            <a:avLst/>
          </a:prstGeom>
        </p:spPr>
      </p:pic>
    </p:spTree>
    <p:extLst>
      <p:ext uri="{BB962C8B-B14F-4D97-AF65-F5344CB8AC3E}">
        <p14:creationId xmlns:p14="http://schemas.microsoft.com/office/powerpoint/2010/main" val="13105265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17857B7-5842-4F22-B71F-2FBDB6C27603}" type="slidenum">
              <a:rPr lang="en-US" altLang="en-US" smtClean="0"/>
              <a:pPr>
                <a:defRPr/>
              </a:pPr>
              <a:t>22</a:t>
            </a:fld>
            <a:endParaRPr lang="en-US" altLang="en-US"/>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b="9159"/>
          <a:stretch/>
        </p:blipFill>
        <p:spPr>
          <a:xfrm>
            <a:off x="0" y="649480"/>
            <a:ext cx="9144000" cy="6229884"/>
          </a:xfrm>
          <a:prstGeom prst="rect">
            <a:avLst/>
          </a:prstGeom>
        </p:spPr>
      </p:pic>
    </p:spTree>
    <p:extLst>
      <p:ext uri="{BB962C8B-B14F-4D97-AF65-F5344CB8AC3E}">
        <p14:creationId xmlns:p14="http://schemas.microsoft.com/office/powerpoint/2010/main" val="5142744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pPr algn="ctr"/>
            <a:r>
              <a:rPr lang="en-US" dirty="0"/>
              <a:t>2019 Precipitation vs. Normal</a:t>
            </a:r>
          </a:p>
        </p:txBody>
      </p:sp>
      <p:sp>
        <p:nvSpPr>
          <p:cNvPr id="4" name="Slide Number Placeholder 3"/>
          <p:cNvSpPr>
            <a:spLocks noGrp="1"/>
          </p:cNvSpPr>
          <p:nvPr>
            <p:ph type="sldNum" sz="quarter" idx="12"/>
          </p:nvPr>
        </p:nvSpPr>
        <p:spPr/>
        <p:txBody>
          <a:bodyPr/>
          <a:lstStyle/>
          <a:p>
            <a:pPr>
              <a:defRPr/>
            </a:pPr>
            <a:fld id="{717857B7-5842-4F22-B71F-2FBDB6C27603}" type="slidenum">
              <a:rPr lang="en-US" altLang="en-US" smtClean="0"/>
              <a:pPr>
                <a:defRPr/>
              </a:pPr>
              <a:t>23</a:t>
            </a:fld>
            <a:endParaRPr lang="en-US" altLang="en-US"/>
          </a:p>
        </p:txBody>
      </p:sp>
      <p:pic>
        <p:nvPicPr>
          <p:cNvPr id="2" name="Picture 1"/>
          <p:cNvPicPr>
            <a:picLocks noChangeAspect="1"/>
          </p:cNvPicPr>
          <p:nvPr/>
        </p:nvPicPr>
        <p:blipFill rotWithShape="1">
          <a:blip r:embed="rId2"/>
          <a:srcRect r="16229"/>
          <a:stretch/>
        </p:blipFill>
        <p:spPr>
          <a:xfrm>
            <a:off x="-17092" y="1674976"/>
            <a:ext cx="2854295" cy="3467456"/>
          </a:xfrm>
          <a:prstGeom prst="rect">
            <a:avLst/>
          </a:prstGeom>
          <a:ln>
            <a:solidFill>
              <a:schemeClr val="tx1"/>
            </a:solidFill>
          </a:ln>
        </p:spPr>
      </p:pic>
      <p:pic>
        <p:nvPicPr>
          <p:cNvPr id="3" name="Picture 2"/>
          <p:cNvPicPr>
            <a:picLocks noChangeAspect="1"/>
          </p:cNvPicPr>
          <p:nvPr/>
        </p:nvPicPr>
        <p:blipFill rotWithShape="1">
          <a:blip r:embed="rId3"/>
          <a:srcRect r="15227"/>
          <a:stretch/>
        </p:blipFill>
        <p:spPr>
          <a:xfrm>
            <a:off x="2834681" y="1674977"/>
            <a:ext cx="2891339" cy="3467456"/>
          </a:xfrm>
          <a:prstGeom prst="rect">
            <a:avLst/>
          </a:prstGeom>
          <a:ln>
            <a:solidFill>
              <a:schemeClr val="tx1"/>
            </a:solidFill>
          </a:ln>
        </p:spPr>
      </p:pic>
      <p:pic>
        <p:nvPicPr>
          <p:cNvPr id="6" name="Picture 5"/>
          <p:cNvPicPr>
            <a:picLocks noChangeAspect="1"/>
          </p:cNvPicPr>
          <p:nvPr/>
        </p:nvPicPr>
        <p:blipFill>
          <a:blip r:embed="rId4"/>
          <a:stretch>
            <a:fillRect/>
          </a:stretch>
        </p:blipFill>
        <p:spPr>
          <a:xfrm>
            <a:off x="5726019" y="1674976"/>
            <a:ext cx="3398593" cy="3467456"/>
          </a:xfrm>
          <a:prstGeom prst="rect">
            <a:avLst/>
          </a:prstGeom>
          <a:ln>
            <a:solidFill>
              <a:schemeClr val="tx1"/>
            </a:solidFill>
          </a:ln>
        </p:spPr>
      </p:pic>
      <p:sp>
        <p:nvSpPr>
          <p:cNvPr id="7" name="TextBox 6"/>
          <p:cNvSpPr txBox="1"/>
          <p:nvPr/>
        </p:nvSpPr>
        <p:spPr>
          <a:xfrm>
            <a:off x="974219" y="5142433"/>
            <a:ext cx="871672" cy="461665"/>
          </a:xfrm>
          <a:prstGeom prst="rect">
            <a:avLst/>
          </a:prstGeom>
          <a:noFill/>
        </p:spPr>
        <p:txBody>
          <a:bodyPr wrap="square" rtlCol="0">
            <a:spAutoFit/>
          </a:bodyPr>
          <a:lstStyle/>
          <a:p>
            <a:r>
              <a:rPr lang="en-US" dirty="0"/>
              <a:t>June</a:t>
            </a:r>
          </a:p>
        </p:txBody>
      </p:sp>
      <p:sp>
        <p:nvSpPr>
          <p:cNvPr id="8" name="TextBox 7"/>
          <p:cNvSpPr txBox="1"/>
          <p:nvPr/>
        </p:nvSpPr>
        <p:spPr>
          <a:xfrm>
            <a:off x="3703676" y="5142433"/>
            <a:ext cx="1153347" cy="461665"/>
          </a:xfrm>
          <a:prstGeom prst="rect">
            <a:avLst/>
          </a:prstGeom>
          <a:noFill/>
        </p:spPr>
        <p:txBody>
          <a:bodyPr wrap="square" rtlCol="0">
            <a:spAutoFit/>
          </a:bodyPr>
          <a:lstStyle/>
          <a:p>
            <a:r>
              <a:rPr lang="en-US" dirty="0"/>
              <a:t>August</a:t>
            </a:r>
          </a:p>
        </p:txBody>
      </p:sp>
      <p:sp>
        <p:nvSpPr>
          <p:cNvPr id="9" name="TextBox 8"/>
          <p:cNvSpPr txBox="1"/>
          <p:nvPr/>
        </p:nvSpPr>
        <p:spPr>
          <a:xfrm>
            <a:off x="6774928" y="5142432"/>
            <a:ext cx="1690144" cy="461665"/>
          </a:xfrm>
          <a:prstGeom prst="rect">
            <a:avLst/>
          </a:prstGeom>
          <a:noFill/>
        </p:spPr>
        <p:txBody>
          <a:bodyPr wrap="square" rtlCol="0">
            <a:spAutoFit/>
          </a:bodyPr>
          <a:lstStyle/>
          <a:p>
            <a:r>
              <a:rPr lang="en-US" dirty="0"/>
              <a:t>September</a:t>
            </a:r>
          </a:p>
        </p:txBody>
      </p:sp>
    </p:spTree>
    <p:extLst>
      <p:ext uri="{BB962C8B-B14F-4D97-AF65-F5344CB8AC3E}">
        <p14:creationId xmlns:p14="http://schemas.microsoft.com/office/powerpoint/2010/main" val="12085714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17857B7-5842-4F22-B71F-2FBDB6C27603}" type="slidenum">
              <a:rPr lang="en-US" altLang="en-US" smtClean="0"/>
              <a:pPr>
                <a:defRPr/>
              </a:pPr>
              <a:t>24</a:t>
            </a:fld>
            <a:endParaRPr lang="en-US" altLang="en-US"/>
          </a:p>
        </p:txBody>
      </p:sp>
      <p:pic>
        <p:nvPicPr>
          <p:cNvPr id="5" name="Picture 4"/>
          <p:cNvPicPr>
            <a:picLocks noChangeAspect="1"/>
          </p:cNvPicPr>
          <p:nvPr/>
        </p:nvPicPr>
        <p:blipFill>
          <a:blip r:embed="rId2"/>
          <a:stretch>
            <a:fillRect/>
          </a:stretch>
        </p:blipFill>
        <p:spPr>
          <a:xfrm>
            <a:off x="1093861" y="698546"/>
            <a:ext cx="7016853" cy="5538163"/>
          </a:xfrm>
          <a:prstGeom prst="rect">
            <a:avLst/>
          </a:prstGeom>
        </p:spPr>
      </p:pic>
    </p:spTree>
    <p:extLst>
      <p:ext uri="{BB962C8B-B14F-4D97-AF65-F5344CB8AC3E}">
        <p14:creationId xmlns:p14="http://schemas.microsoft.com/office/powerpoint/2010/main" val="8678056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6669EBF-C715-4440-86C2-3BB71F2024CE}" type="slidenum">
              <a:rPr lang="en-US" altLang="en-US" smtClean="0"/>
              <a:pPr>
                <a:defRPr/>
              </a:pPr>
              <a:t>25</a:t>
            </a:fld>
            <a:endParaRPr lang="en-US" altLang="en-US"/>
          </a:p>
        </p:txBody>
      </p:sp>
      <p:pic>
        <p:nvPicPr>
          <p:cNvPr id="8" name="Picture 7"/>
          <p:cNvPicPr>
            <a:picLocks noChangeAspect="1"/>
          </p:cNvPicPr>
          <p:nvPr/>
        </p:nvPicPr>
        <p:blipFill>
          <a:blip r:embed="rId2"/>
          <a:stretch>
            <a:fillRect/>
          </a:stretch>
        </p:blipFill>
        <p:spPr>
          <a:xfrm>
            <a:off x="0" y="664064"/>
            <a:ext cx="9144000" cy="5549969"/>
          </a:xfrm>
          <a:prstGeom prst="rect">
            <a:avLst/>
          </a:prstGeom>
        </p:spPr>
      </p:pic>
      <p:sp>
        <p:nvSpPr>
          <p:cNvPr id="7" name="TextBox 6"/>
          <p:cNvSpPr txBox="1"/>
          <p:nvPr/>
        </p:nvSpPr>
        <p:spPr>
          <a:xfrm>
            <a:off x="3563596" y="1990979"/>
            <a:ext cx="4418176" cy="461665"/>
          </a:xfrm>
          <a:prstGeom prst="rect">
            <a:avLst/>
          </a:prstGeom>
          <a:noFill/>
        </p:spPr>
        <p:txBody>
          <a:bodyPr wrap="square" rtlCol="0">
            <a:spAutoFit/>
          </a:bodyPr>
          <a:lstStyle/>
          <a:p>
            <a:r>
              <a:rPr lang="en-US" b="1" dirty="0"/>
              <a:t>85% Avg. Light Transmission</a:t>
            </a:r>
          </a:p>
        </p:txBody>
      </p:sp>
    </p:spTree>
    <p:extLst>
      <p:ext uri="{BB962C8B-B14F-4D97-AF65-F5344CB8AC3E}">
        <p14:creationId xmlns:p14="http://schemas.microsoft.com/office/powerpoint/2010/main" val="17297147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6669EBF-C715-4440-86C2-3BB71F2024CE}" type="slidenum">
              <a:rPr lang="en-US" altLang="en-US" smtClean="0"/>
              <a:pPr>
                <a:defRPr/>
              </a:pPr>
              <a:t>26</a:t>
            </a:fld>
            <a:endParaRPr lang="en-US" altLang="en-US"/>
          </a:p>
        </p:txBody>
      </p:sp>
      <p:pic>
        <p:nvPicPr>
          <p:cNvPr id="3" name="Picture 2"/>
          <p:cNvPicPr>
            <a:picLocks noChangeAspect="1"/>
          </p:cNvPicPr>
          <p:nvPr/>
        </p:nvPicPr>
        <p:blipFill>
          <a:blip r:embed="rId2"/>
          <a:stretch>
            <a:fillRect/>
          </a:stretch>
        </p:blipFill>
        <p:spPr>
          <a:xfrm>
            <a:off x="0" y="648130"/>
            <a:ext cx="9144000" cy="5590300"/>
          </a:xfrm>
          <a:prstGeom prst="rect">
            <a:avLst/>
          </a:prstGeom>
        </p:spPr>
      </p:pic>
    </p:spTree>
    <p:extLst>
      <p:ext uri="{BB962C8B-B14F-4D97-AF65-F5344CB8AC3E}">
        <p14:creationId xmlns:p14="http://schemas.microsoft.com/office/powerpoint/2010/main" val="2698798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6669EBF-C715-4440-86C2-3BB71F2024CE}" type="slidenum">
              <a:rPr lang="en-US" altLang="en-US" smtClean="0"/>
              <a:pPr>
                <a:defRPr/>
              </a:pPr>
              <a:t>27</a:t>
            </a:fld>
            <a:endParaRPr lang="en-US" altLang="en-US"/>
          </a:p>
        </p:txBody>
      </p:sp>
      <p:pic>
        <p:nvPicPr>
          <p:cNvPr id="6" name="Picture 5"/>
          <p:cNvPicPr>
            <a:picLocks noChangeAspect="1"/>
          </p:cNvPicPr>
          <p:nvPr/>
        </p:nvPicPr>
        <p:blipFill>
          <a:blip r:embed="rId2"/>
          <a:stretch>
            <a:fillRect/>
          </a:stretch>
        </p:blipFill>
        <p:spPr>
          <a:xfrm>
            <a:off x="0" y="667432"/>
            <a:ext cx="9144000" cy="5562451"/>
          </a:xfrm>
          <a:prstGeom prst="rect">
            <a:avLst/>
          </a:prstGeom>
        </p:spPr>
      </p:pic>
    </p:spTree>
    <p:extLst>
      <p:ext uri="{BB962C8B-B14F-4D97-AF65-F5344CB8AC3E}">
        <p14:creationId xmlns:p14="http://schemas.microsoft.com/office/powerpoint/2010/main" val="11141142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6669EBF-C715-4440-86C2-3BB71F2024CE}" type="slidenum">
              <a:rPr lang="en-US" altLang="en-US" smtClean="0"/>
              <a:pPr>
                <a:defRPr/>
              </a:pPr>
              <a:t>28</a:t>
            </a:fld>
            <a:endParaRPr lang="en-US" altLang="en-US"/>
          </a:p>
        </p:txBody>
      </p:sp>
      <p:pic>
        <p:nvPicPr>
          <p:cNvPr id="2" name="Picture 1"/>
          <p:cNvPicPr>
            <a:picLocks noChangeAspect="1"/>
          </p:cNvPicPr>
          <p:nvPr/>
        </p:nvPicPr>
        <p:blipFill>
          <a:blip r:embed="rId2"/>
          <a:stretch>
            <a:fillRect/>
          </a:stretch>
        </p:blipFill>
        <p:spPr>
          <a:xfrm>
            <a:off x="0" y="646989"/>
            <a:ext cx="9144000" cy="5557257"/>
          </a:xfrm>
          <a:prstGeom prst="rect">
            <a:avLst/>
          </a:prstGeom>
        </p:spPr>
      </p:pic>
      <p:sp>
        <p:nvSpPr>
          <p:cNvPr id="6" name="TextBox 5"/>
          <p:cNvSpPr txBox="1"/>
          <p:nvPr/>
        </p:nvSpPr>
        <p:spPr>
          <a:xfrm>
            <a:off x="1865444" y="1666429"/>
            <a:ext cx="5413112" cy="461665"/>
          </a:xfrm>
          <a:prstGeom prst="rect">
            <a:avLst/>
          </a:prstGeom>
          <a:noFill/>
        </p:spPr>
        <p:txBody>
          <a:bodyPr wrap="square" rtlCol="0">
            <a:spAutoFit/>
          </a:bodyPr>
          <a:lstStyle/>
          <a:p>
            <a:r>
              <a:rPr lang="en-US" b="1" dirty="0"/>
              <a:t>49% Avg. Reduction in Precipitation</a:t>
            </a:r>
          </a:p>
        </p:txBody>
      </p:sp>
    </p:spTree>
    <p:extLst>
      <p:ext uri="{BB962C8B-B14F-4D97-AF65-F5344CB8AC3E}">
        <p14:creationId xmlns:p14="http://schemas.microsoft.com/office/powerpoint/2010/main" val="28959866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6669EBF-C715-4440-86C2-3BB71F2024CE}" type="slidenum">
              <a:rPr lang="en-US" altLang="en-US" smtClean="0"/>
              <a:pPr>
                <a:defRPr/>
              </a:pPr>
              <a:t>29</a:t>
            </a:fld>
            <a:endParaRPr lang="en-US" altLang="en-US"/>
          </a:p>
        </p:txBody>
      </p:sp>
      <p:pic>
        <p:nvPicPr>
          <p:cNvPr id="7" name="Picture 6"/>
          <p:cNvPicPr>
            <a:picLocks noChangeAspect="1"/>
          </p:cNvPicPr>
          <p:nvPr/>
        </p:nvPicPr>
        <p:blipFill>
          <a:blip r:embed="rId2"/>
          <a:stretch>
            <a:fillRect/>
          </a:stretch>
        </p:blipFill>
        <p:spPr>
          <a:xfrm>
            <a:off x="0" y="644979"/>
            <a:ext cx="9144000" cy="5544027"/>
          </a:xfrm>
          <a:prstGeom prst="rect">
            <a:avLst/>
          </a:prstGeom>
        </p:spPr>
      </p:pic>
      <p:sp>
        <p:nvSpPr>
          <p:cNvPr id="6" name="TextBox 5"/>
          <p:cNvSpPr txBox="1"/>
          <p:nvPr/>
        </p:nvSpPr>
        <p:spPr>
          <a:xfrm>
            <a:off x="1865444" y="1803543"/>
            <a:ext cx="5413112" cy="461665"/>
          </a:xfrm>
          <a:prstGeom prst="rect">
            <a:avLst/>
          </a:prstGeom>
          <a:noFill/>
        </p:spPr>
        <p:txBody>
          <a:bodyPr wrap="square" rtlCol="0">
            <a:spAutoFit/>
          </a:bodyPr>
          <a:lstStyle/>
          <a:p>
            <a:r>
              <a:rPr lang="en-US" b="1" dirty="0"/>
              <a:t>58% Avg. Reduction in Precipitation</a:t>
            </a:r>
          </a:p>
        </p:txBody>
      </p:sp>
    </p:spTree>
    <p:extLst>
      <p:ext uri="{BB962C8B-B14F-4D97-AF65-F5344CB8AC3E}">
        <p14:creationId xmlns:p14="http://schemas.microsoft.com/office/powerpoint/2010/main" val="2748083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aq-1-3-fig-1.jpg"/>
          <p:cNvPicPr/>
          <p:nvPr/>
        </p:nvPicPr>
        <p:blipFill>
          <a:blip r:embed="rId3" cstate="print"/>
          <a:stretch>
            <a:fillRect/>
          </a:stretch>
        </p:blipFill>
        <p:spPr>
          <a:xfrm>
            <a:off x="852054" y="914400"/>
            <a:ext cx="7583053" cy="5218545"/>
          </a:xfrm>
          <a:prstGeom prst="rect">
            <a:avLst/>
          </a:prstGeom>
        </p:spPr>
      </p:pic>
      <p:sp>
        <p:nvSpPr>
          <p:cNvPr id="5" name="TextBox 4"/>
          <p:cNvSpPr txBox="1"/>
          <p:nvPr/>
        </p:nvSpPr>
        <p:spPr>
          <a:xfrm>
            <a:off x="7423723" y="6422395"/>
            <a:ext cx="1602509" cy="307777"/>
          </a:xfrm>
          <a:prstGeom prst="rect">
            <a:avLst/>
          </a:prstGeom>
          <a:noFill/>
        </p:spPr>
        <p:txBody>
          <a:bodyPr wrap="square" rtlCol="0">
            <a:spAutoFit/>
          </a:bodyPr>
          <a:lstStyle/>
          <a:p>
            <a:r>
              <a:rPr lang="en-US" sz="1400" dirty="0">
                <a:latin typeface="+mj-lt"/>
              </a:rPr>
              <a:t>(EPA, 2007)</a:t>
            </a:r>
          </a:p>
        </p:txBody>
      </p:sp>
    </p:spTree>
    <p:extLst>
      <p:ext uri="{BB962C8B-B14F-4D97-AF65-F5344CB8AC3E}">
        <p14:creationId xmlns:p14="http://schemas.microsoft.com/office/powerpoint/2010/main" val="12471397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6669EBF-C715-4440-86C2-3BB71F2024CE}" type="slidenum">
              <a:rPr lang="en-US" altLang="en-US" smtClean="0"/>
              <a:pPr>
                <a:defRPr/>
              </a:pPr>
              <a:t>30</a:t>
            </a:fld>
            <a:endParaRPr lang="en-US" altLang="en-US"/>
          </a:p>
        </p:txBody>
      </p:sp>
      <p:pic>
        <p:nvPicPr>
          <p:cNvPr id="3" name="Picture 2"/>
          <p:cNvPicPr>
            <a:picLocks noChangeAspect="1"/>
          </p:cNvPicPr>
          <p:nvPr/>
        </p:nvPicPr>
        <p:blipFill>
          <a:blip r:embed="rId2"/>
          <a:stretch>
            <a:fillRect/>
          </a:stretch>
        </p:blipFill>
        <p:spPr>
          <a:xfrm>
            <a:off x="0" y="632389"/>
            <a:ext cx="9152545" cy="5580403"/>
          </a:xfrm>
          <a:prstGeom prst="rect">
            <a:avLst/>
          </a:prstGeom>
        </p:spPr>
      </p:pic>
      <p:sp>
        <p:nvSpPr>
          <p:cNvPr id="7" name="TextBox 6"/>
          <p:cNvSpPr txBox="1"/>
          <p:nvPr/>
        </p:nvSpPr>
        <p:spPr>
          <a:xfrm>
            <a:off x="1817212" y="1641173"/>
            <a:ext cx="5509577" cy="461665"/>
          </a:xfrm>
          <a:prstGeom prst="rect">
            <a:avLst/>
          </a:prstGeom>
          <a:noFill/>
        </p:spPr>
        <p:txBody>
          <a:bodyPr wrap="square" rtlCol="0">
            <a:spAutoFit/>
          </a:bodyPr>
          <a:lstStyle/>
          <a:p>
            <a:r>
              <a:rPr lang="en-US" b="1" dirty="0"/>
              <a:t>50% Reduction in Total Precipitation</a:t>
            </a:r>
          </a:p>
        </p:txBody>
      </p:sp>
    </p:spTree>
    <p:extLst>
      <p:ext uri="{BB962C8B-B14F-4D97-AF65-F5344CB8AC3E}">
        <p14:creationId xmlns:p14="http://schemas.microsoft.com/office/powerpoint/2010/main" val="4353309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6669EBF-C715-4440-86C2-3BB71F2024CE}" type="slidenum">
              <a:rPr lang="en-US" altLang="en-US" smtClean="0"/>
              <a:pPr>
                <a:defRPr/>
              </a:pPr>
              <a:t>31</a:t>
            </a:fld>
            <a:endParaRPr lang="en-US" altLang="en-US"/>
          </a:p>
        </p:txBody>
      </p:sp>
      <p:pic>
        <p:nvPicPr>
          <p:cNvPr id="7" name="Picture 6"/>
          <p:cNvPicPr>
            <a:picLocks noChangeAspect="1"/>
          </p:cNvPicPr>
          <p:nvPr/>
        </p:nvPicPr>
        <p:blipFill>
          <a:blip r:embed="rId2"/>
          <a:stretch>
            <a:fillRect/>
          </a:stretch>
        </p:blipFill>
        <p:spPr>
          <a:xfrm>
            <a:off x="1" y="680936"/>
            <a:ext cx="9144000" cy="5531857"/>
          </a:xfrm>
          <a:prstGeom prst="rect">
            <a:avLst/>
          </a:prstGeom>
        </p:spPr>
      </p:pic>
      <p:sp>
        <p:nvSpPr>
          <p:cNvPr id="6" name="TextBox 5"/>
          <p:cNvSpPr txBox="1"/>
          <p:nvPr/>
        </p:nvSpPr>
        <p:spPr>
          <a:xfrm>
            <a:off x="1817212" y="1812661"/>
            <a:ext cx="5509577" cy="461665"/>
          </a:xfrm>
          <a:prstGeom prst="rect">
            <a:avLst/>
          </a:prstGeom>
          <a:noFill/>
        </p:spPr>
        <p:txBody>
          <a:bodyPr wrap="square" rtlCol="0">
            <a:spAutoFit/>
          </a:bodyPr>
          <a:lstStyle/>
          <a:p>
            <a:r>
              <a:rPr lang="en-US" b="1" dirty="0"/>
              <a:t>53% Reduction in Total Precipitation</a:t>
            </a:r>
          </a:p>
        </p:txBody>
      </p:sp>
    </p:spTree>
    <p:extLst>
      <p:ext uri="{BB962C8B-B14F-4D97-AF65-F5344CB8AC3E}">
        <p14:creationId xmlns:p14="http://schemas.microsoft.com/office/powerpoint/2010/main" val="5419407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6669EBF-C715-4440-86C2-3BB71F2024CE}" type="slidenum">
              <a:rPr lang="en-US" altLang="en-US" smtClean="0"/>
              <a:pPr>
                <a:defRPr/>
              </a:pPr>
              <a:t>32</a:t>
            </a:fld>
            <a:endParaRPr lang="en-US" altLang="en-US"/>
          </a:p>
        </p:txBody>
      </p:sp>
      <p:pic>
        <p:nvPicPr>
          <p:cNvPr id="3" name="Picture 2"/>
          <p:cNvPicPr>
            <a:picLocks noChangeAspect="1"/>
          </p:cNvPicPr>
          <p:nvPr/>
        </p:nvPicPr>
        <p:blipFill>
          <a:blip r:embed="rId2"/>
          <a:stretch>
            <a:fillRect/>
          </a:stretch>
        </p:blipFill>
        <p:spPr>
          <a:xfrm>
            <a:off x="0" y="638665"/>
            <a:ext cx="9144000" cy="5574127"/>
          </a:xfrm>
          <a:prstGeom prst="rect">
            <a:avLst/>
          </a:prstGeom>
        </p:spPr>
      </p:pic>
      <p:sp>
        <p:nvSpPr>
          <p:cNvPr id="11" name="Rectangle 10"/>
          <p:cNvSpPr/>
          <p:nvPr/>
        </p:nvSpPr>
        <p:spPr>
          <a:xfrm>
            <a:off x="1572426" y="3127761"/>
            <a:ext cx="7114374" cy="1085316"/>
          </a:xfrm>
          <a:prstGeom prst="rect">
            <a:avLst/>
          </a:prstGeom>
          <a:solidFill>
            <a:srgbClr val="FF0000">
              <a:alpha val="7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7569440" y="3185677"/>
            <a:ext cx="1117360" cy="461665"/>
          </a:xfrm>
          <a:prstGeom prst="rect">
            <a:avLst/>
          </a:prstGeom>
          <a:noFill/>
        </p:spPr>
        <p:txBody>
          <a:bodyPr wrap="square" rtlCol="0">
            <a:spAutoFit/>
          </a:bodyPr>
          <a:lstStyle/>
          <a:p>
            <a:r>
              <a:rPr lang="en-US" b="1" dirty="0">
                <a:solidFill>
                  <a:srgbClr val="FF0000"/>
                </a:solidFill>
              </a:rPr>
              <a:t>Stress</a:t>
            </a:r>
          </a:p>
        </p:txBody>
      </p:sp>
      <p:sp>
        <p:nvSpPr>
          <p:cNvPr id="10" name="TextBox 9"/>
          <p:cNvSpPr txBox="1"/>
          <p:nvPr/>
        </p:nvSpPr>
        <p:spPr>
          <a:xfrm>
            <a:off x="1843755" y="1609651"/>
            <a:ext cx="5456490" cy="461665"/>
          </a:xfrm>
          <a:prstGeom prst="rect">
            <a:avLst/>
          </a:prstGeom>
          <a:noFill/>
        </p:spPr>
        <p:txBody>
          <a:bodyPr wrap="square" rtlCol="0">
            <a:spAutoFit/>
          </a:bodyPr>
          <a:lstStyle/>
          <a:p>
            <a:r>
              <a:rPr lang="en-US" b="1" dirty="0"/>
              <a:t>15% Avg. Reduction in Soil Moisture</a:t>
            </a:r>
          </a:p>
        </p:txBody>
      </p:sp>
      <p:sp>
        <p:nvSpPr>
          <p:cNvPr id="12" name="TextBox 11"/>
          <p:cNvSpPr txBox="1"/>
          <p:nvPr/>
        </p:nvSpPr>
        <p:spPr>
          <a:xfrm>
            <a:off x="6593080" y="3705258"/>
            <a:ext cx="2324455" cy="461665"/>
          </a:xfrm>
          <a:prstGeom prst="rect">
            <a:avLst/>
          </a:prstGeom>
          <a:noFill/>
        </p:spPr>
        <p:txBody>
          <a:bodyPr wrap="square" rtlCol="0">
            <a:spAutoFit/>
          </a:bodyPr>
          <a:lstStyle/>
          <a:p>
            <a:r>
              <a:rPr lang="en-US" b="1" dirty="0">
                <a:solidFill>
                  <a:srgbClr val="FF0000"/>
                </a:solidFill>
              </a:rPr>
              <a:t>Wilting Point</a:t>
            </a:r>
          </a:p>
        </p:txBody>
      </p:sp>
    </p:spTree>
    <p:extLst>
      <p:ext uri="{BB962C8B-B14F-4D97-AF65-F5344CB8AC3E}">
        <p14:creationId xmlns:p14="http://schemas.microsoft.com/office/powerpoint/2010/main" val="1588081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6669EBF-C715-4440-86C2-3BB71F2024CE}" type="slidenum">
              <a:rPr lang="en-US" altLang="en-US" smtClean="0"/>
              <a:pPr>
                <a:defRPr/>
              </a:pPr>
              <a:t>33</a:t>
            </a:fld>
            <a:endParaRPr lang="en-US" altLang="en-US"/>
          </a:p>
        </p:txBody>
      </p:sp>
      <p:pic>
        <p:nvPicPr>
          <p:cNvPr id="2" name="Picture 1"/>
          <p:cNvPicPr>
            <a:picLocks noChangeAspect="1"/>
          </p:cNvPicPr>
          <p:nvPr/>
        </p:nvPicPr>
        <p:blipFill>
          <a:blip r:embed="rId2"/>
          <a:stretch>
            <a:fillRect/>
          </a:stretch>
        </p:blipFill>
        <p:spPr>
          <a:xfrm>
            <a:off x="-2571" y="632390"/>
            <a:ext cx="9146571" cy="5546220"/>
          </a:xfrm>
          <a:prstGeom prst="rect">
            <a:avLst/>
          </a:prstGeom>
        </p:spPr>
      </p:pic>
      <p:sp>
        <p:nvSpPr>
          <p:cNvPr id="10" name="TextBox 9"/>
          <p:cNvSpPr txBox="1"/>
          <p:nvPr/>
        </p:nvSpPr>
        <p:spPr>
          <a:xfrm>
            <a:off x="1720691" y="1686563"/>
            <a:ext cx="5700045" cy="461665"/>
          </a:xfrm>
          <a:prstGeom prst="rect">
            <a:avLst/>
          </a:prstGeom>
          <a:noFill/>
        </p:spPr>
        <p:txBody>
          <a:bodyPr wrap="square" rtlCol="0">
            <a:spAutoFit/>
          </a:bodyPr>
          <a:lstStyle/>
          <a:p>
            <a:r>
              <a:rPr lang="en-US" b="1" dirty="0"/>
              <a:t>25% Avg. Reduction in Soil Moisture</a:t>
            </a:r>
          </a:p>
        </p:txBody>
      </p:sp>
      <p:sp>
        <p:nvSpPr>
          <p:cNvPr id="8" name="Rectangle 7"/>
          <p:cNvSpPr/>
          <p:nvPr/>
        </p:nvSpPr>
        <p:spPr>
          <a:xfrm>
            <a:off x="1145136" y="2850773"/>
            <a:ext cx="7541664" cy="1199933"/>
          </a:xfrm>
          <a:prstGeom prst="rect">
            <a:avLst/>
          </a:prstGeom>
          <a:solidFill>
            <a:srgbClr val="FF0000">
              <a:alpha val="7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1262644" y="2916293"/>
            <a:ext cx="1117360" cy="461665"/>
          </a:xfrm>
          <a:prstGeom prst="rect">
            <a:avLst/>
          </a:prstGeom>
          <a:noFill/>
        </p:spPr>
        <p:txBody>
          <a:bodyPr wrap="square" rtlCol="0">
            <a:spAutoFit/>
          </a:bodyPr>
          <a:lstStyle/>
          <a:p>
            <a:r>
              <a:rPr lang="en-US" b="1" dirty="0">
                <a:solidFill>
                  <a:srgbClr val="FF0000"/>
                </a:solidFill>
              </a:rPr>
              <a:t>Stress</a:t>
            </a:r>
          </a:p>
        </p:txBody>
      </p:sp>
      <p:sp>
        <p:nvSpPr>
          <p:cNvPr id="12" name="TextBox 11"/>
          <p:cNvSpPr txBox="1"/>
          <p:nvPr/>
        </p:nvSpPr>
        <p:spPr>
          <a:xfrm>
            <a:off x="1151546" y="3514065"/>
            <a:ext cx="2324455" cy="461665"/>
          </a:xfrm>
          <a:prstGeom prst="rect">
            <a:avLst/>
          </a:prstGeom>
          <a:noFill/>
        </p:spPr>
        <p:txBody>
          <a:bodyPr wrap="square" rtlCol="0">
            <a:spAutoFit/>
          </a:bodyPr>
          <a:lstStyle/>
          <a:p>
            <a:r>
              <a:rPr lang="en-US" b="1" dirty="0">
                <a:solidFill>
                  <a:srgbClr val="FF0000"/>
                </a:solidFill>
              </a:rPr>
              <a:t>Wilting Point</a:t>
            </a:r>
          </a:p>
        </p:txBody>
      </p:sp>
    </p:spTree>
    <p:extLst>
      <p:ext uri="{BB962C8B-B14F-4D97-AF65-F5344CB8AC3E}">
        <p14:creationId xmlns:p14="http://schemas.microsoft.com/office/powerpoint/2010/main" val="25918401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gn="ctr"/>
            <a:r>
              <a:rPr lang="en-US" sz="2800" dirty="0"/>
              <a:t>Dry Bean Yield by Variety at Chatham, MI</a:t>
            </a:r>
          </a:p>
        </p:txBody>
      </p:sp>
      <p:sp>
        <p:nvSpPr>
          <p:cNvPr id="4" name="Slide Number Placeholder 3"/>
          <p:cNvSpPr>
            <a:spLocks noGrp="1"/>
          </p:cNvSpPr>
          <p:nvPr>
            <p:ph type="sldNum" sz="quarter" idx="12"/>
          </p:nvPr>
        </p:nvSpPr>
        <p:spPr/>
        <p:txBody>
          <a:bodyPr/>
          <a:lstStyle/>
          <a:p>
            <a:pPr>
              <a:defRPr/>
            </a:pPr>
            <a:fld id="{D6669EBF-C715-4440-86C2-3BB71F2024CE}" type="slidenum">
              <a:rPr lang="en-US" altLang="en-US" smtClean="0"/>
              <a:pPr>
                <a:defRPr/>
              </a:pPr>
              <a:t>34</a:t>
            </a:fld>
            <a:endParaRPr lang="en-US" altLang="en-US"/>
          </a:p>
        </p:txBody>
      </p:sp>
      <p:pic>
        <p:nvPicPr>
          <p:cNvPr id="11" name="Picture 10"/>
          <p:cNvPicPr>
            <a:picLocks noChangeAspect="1"/>
          </p:cNvPicPr>
          <p:nvPr/>
        </p:nvPicPr>
        <p:blipFill rotWithShape="1">
          <a:blip r:embed="rId2"/>
          <a:srcRect t="5297"/>
          <a:stretch/>
        </p:blipFill>
        <p:spPr>
          <a:xfrm>
            <a:off x="581113" y="1257151"/>
            <a:ext cx="8494521" cy="4975142"/>
          </a:xfrm>
          <a:prstGeom prst="rect">
            <a:avLst/>
          </a:prstGeom>
        </p:spPr>
      </p:pic>
      <p:pic>
        <p:nvPicPr>
          <p:cNvPr id="12" name="Picture 11"/>
          <p:cNvPicPr>
            <a:picLocks noChangeAspect="1"/>
          </p:cNvPicPr>
          <p:nvPr/>
        </p:nvPicPr>
        <p:blipFill>
          <a:blip r:embed="rId3"/>
          <a:stretch>
            <a:fillRect/>
          </a:stretch>
        </p:blipFill>
        <p:spPr>
          <a:xfrm>
            <a:off x="1081933" y="1321120"/>
            <a:ext cx="3490067" cy="462198"/>
          </a:xfrm>
          <a:prstGeom prst="rect">
            <a:avLst/>
          </a:prstGeom>
        </p:spPr>
      </p:pic>
      <p:sp>
        <p:nvSpPr>
          <p:cNvPr id="13" name="TextBox 12"/>
          <p:cNvSpPr txBox="1"/>
          <p:nvPr/>
        </p:nvSpPr>
        <p:spPr>
          <a:xfrm>
            <a:off x="1811709" y="2649281"/>
            <a:ext cx="384560" cy="461665"/>
          </a:xfrm>
          <a:prstGeom prst="rect">
            <a:avLst/>
          </a:prstGeom>
          <a:noFill/>
        </p:spPr>
        <p:txBody>
          <a:bodyPr wrap="square" rtlCol="0">
            <a:spAutoFit/>
          </a:bodyPr>
          <a:lstStyle/>
          <a:p>
            <a:r>
              <a:rPr lang="en-US" dirty="0"/>
              <a:t>a</a:t>
            </a:r>
          </a:p>
        </p:txBody>
      </p:sp>
      <p:sp>
        <p:nvSpPr>
          <p:cNvPr id="14" name="TextBox 13"/>
          <p:cNvSpPr txBox="1"/>
          <p:nvPr/>
        </p:nvSpPr>
        <p:spPr>
          <a:xfrm>
            <a:off x="4801314" y="4254467"/>
            <a:ext cx="384560" cy="461665"/>
          </a:xfrm>
          <a:prstGeom prst="rect">
            <a:avLst/>
          </a:prstGeom>
          <a:noFill/>
        </p:spPr>
        <p:txBody>
          <a:bodyPr wrap="square" rtlCol="0">
            <a:spAutoFit/>
          </a:bodyPr>
          <a:lstStyle/>
          <a:p>
            <a:r>
              <a:rPr lang="en-US" dirty="0"/>
              <a:t>b</a:t>
            </a:r>
          </a:p>
        </p:txBody>
      </p:sp>
      <p:sp>
        <p:nvSpPr>
          <p:cNvPr id="15" name="TextBox 14"/>
          <p:cNvSpPr txBox="1"/>
          <p:nvPr/>
        </p:nvSpPr>
        <p:spPr>
          <a:xfrm>
            <a:off x="6312495" y="2494373"/>
            <a:ext cx="384560" cy="461665"/>
          </a:xfrm>
          <a:prstGeom prst="rect">
            <a:avLst/>
          </a:prstGeom>
          <a:noFill/>
        </p:spPr>
        <p:txBody>
          <a:bodyPr wrap="square" rtlCol="0">
            <a:spAutoFit/>
          </a:bodyPr>
          <a:lstStyle/>
          <a:p>
            <a:r>
              <a:rPr lang="en-US" dirty="0"/>
              <a:t>a</a:t>
            </a:r>
          </a:p>
        </p:txBody>
      </p:sp>
      <p:sp>
        <p:nvSpPr>
          <p:cNvPr id="16" name="TextBox 15"/>
          <p:cNvSpPr txBox="1"/>
          <p:nvPr/>
        </p:nvSpPr>
        <p:spPr>
          <a:xfrm>
            <a:off x="3304375" y="2952836"/>
            <a:ext cx="384560" cy="461665"/>
          </a:xfrm>
          <a:prstGeom prst="rect">
            <a:avLst/>
          </a:prstGeom>
          <a:noFill/>
        </p:spPr>
        <p:txBody>
          <a:bodyPr wrap="square" rtlCol="0">
            <a:spAutoFit/>
          </a:bodyPr>
          <a:lstStyle/>
          <a:p>
            <a:r>
              <a:rPr lang="en-US" dirty="0"/>
              <a:t>a</a:t>
            </a:r>
          </a:p>
        </p:txBody>
      </p:sp>
    </p:spTree>
    <p:extLst>
      <p:ext uri="{BB962C8B-B14F-4D97-AF65-F5344CB8AC3E}">
        <p14:creationId xmlns:p14="http://schemas.microsoft.com/office/powerpoint/2010/main" val="34893982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gn="ctr"/>
            <a:r>
              <a:rPr lang="en-US" sz="2800" dirty="0"/>
              <a:t>Dry Bean Yield by Variety at East Lansing, MI</a:t>
            </a:r>
          </a:p>
        </p:txBody>
      </p:sp>
      <p:sp>
        <p:nvSpPr>
          <p:cNvPr id="4" name="Slide Number Placeholder 3"/>
          <p:cNvSpPr>
            <a:spLocks noGrp="1"/>
          </p:cNvSpPr>
          <p:nvPr>
            <p:ph type="sldNum" sz="quarter" idx="12"/>
          </p:nvPr>
        </p:nvSpPr>
        <p:spPr/>
        <p:txBody>
          <a:bodyPr/>
          <a:lstStyle/>
          <a:p>
            <a:pPr>
              <a:defRPr/>
            </a:pPr>
            <a:fld id="{D6669EBF-C715-4440-86C2-3BB71F2024CE}" type="slidenum">
              <a:rPr lang="en-US" altLang="en-US" smtClean="0"/>
              <a:pPr>
                <a:defRPr/>
              </a:pPr>
              <a:t>35</a:t>
            </a:fld>
            <a:endParaRPr lang="en-US" altLang="en-US"/>
          </a:p>
        </p:txBody>
      </p:sp>
      <p:pic>
        <p:nvPicPr>
          <p:cNvPr id="12" name="Picture 11"/>
          <p:cNvPicPr>
            <a:picLocks noChangeAspect="1"/>
          </p:cNvPicPr>
          <p:nvPr/>
        </p:nvPicPr>
        <p:blipFill>
          <a:blip r:embed="rId2"/>
          <a:stretch>
            <a:fillRect/>
          </a:stretch>
        </p:blipFill>
        <p:spPr>
          <a:xfrm>
            <a:off x="1081933" y="1321120"/>
            <a:ext cx="3490067" cy="462198"/>
          </a:xfrm>
          <a:prstGeom prst="rect">
            <a:avLst/>
          </a:prstGeom>
        </p:spPr>
      </p:pic>
      <p:pic>
        <p:nvPicPr>
          <p:cNvPr id="2" name="Picture 1"/>
          <p:cNvPicPr>
            <a:picLocks noChangeAspect="1"/>
          </p:cNvPicPr>
          <p:nvPr/>
        </p:nvPicPr>
        <p:blipFill rotWithShape="1">
          <a:blip r:embed="rId3"/>
          <a:srcRect t="5320"/>
          <a:stretch/>
        </p:blipFill>
        <p:spPr>
          <a:xfrm>
            <a:off x="606751" y="1214421"/>
            <a:ext cx="8432665" cy="4972733"/>
          </a:xfrm>
          <a:prstGeom prst="rect">
            <a:avLst/>
          </a:prstGeom>
        </p:spPr>
      </p:pic>
      <p:sp>
        <p:nvSpPr>
          <p:cNvPr id="13" name="TextBox 12"/>
          <p:cNvSpPr txBox="1"/>
          <p:nvPr/>
        </p:nvSpPr>
        <p:spPr>
          <a:xfrm>
            <a:off x="1820255" y="2409999"/>
            <a:ext cx="384560" cy="461665"/>
          </a:xfrm>
          <a:prstGeom prst="rect">
            <a:avLst/>
          </a:prstGeom>
          <a:noFill/>
        </p:spPr>
        <p:txBody>
          <a:bodyPr wrap="square" rtlCol="0">
            <a:spAutoFit/>
          </a:bodyPr>
          <a:lstStyle/>
          <a:p>
            <a:r>
              <a:rPr lang="en-US" dirty="0"/>
              <a:t>a</a:t>
            </a:r>
          </a:p>
        </p:txBody>
      </p:sp>
      <p:sp>
        <p:nvSpPr>
          <p:cNvPr id="14" name="TextBox 13"/>
          <p:cNvSpPr txBox="1"/>
          <p:nvPr/>
        </p:nvSpPr>
        <p:spPr>
          <a:xfrm>
            <a:off x="4809860" y="3946818"/>
            <a:ext cx="384560" cy="461665"/>
          </a:xfrm>
          <a:prstGeom prst="rect">
            <a:avLst/>
          </a:prstGeom>
          <a:noFill/>
        </p:spPr>
        <p:txBody>
          <a:bodyPr wrap="square" rtlCol="0">
            <a:spAutoFit/>
          </a:bodyPr>
          <a:lstStyle/>
          <a:p>
            <a:r>
              <a:rPr lang="en-US" dirty="0"/>
              <a:t>b</a:t>
            </a:r>
          </a:p>
        </p:txBody>
      </p:sp>
      <p:sp>
        <p:nvSpPr>
          <p:cNvPr id="15" name="TextBox 14"/>
          <p:cNvSpPr txBox="1"/>
          <p:nvPr/>
        </p:nvSpPr>
        <p:spPr>
          <a:xfrm>
            <a:off x="6295403" y="2246545"/>
            <a:ext cx="384560" cy="461665"/>
          </a:xfrm>
          <a:prstGeom prst="rect">
            <a:avLst/>
          </a:prstGeom>
          <a:noFill/>
        </p:spPr>
        <p:txBody>
          <a:bodyPr wrap="square" rtlCol="0">
            <a:spAutoFit/>
          </a:bodyPr>
          <a:lstStyle/>
          <a:p>
            <a:r>
              <a:rPr lang="en-US" dirty="0"/>
              <a:t>a</a:t>
            </a:r>
          </a:p>
        </p:txBody>
      </p:sp>
      <p:sp>
        <p:nvSpPr>
          <p:cNvPr id="16" name="TextBox 15"/>
          <p:cNvSpPr txBox="1"/>
          <p:nvPr/>
        </p:nvSpPr>
        <p:spPr>
          <a:xfrm>
            <a:off x="3312921" y="2611377"/>
            <a:ext cx="384560" cy="461665"/>
          </a:xfrm>
          <a:prstGeom prst="rect">
            <a:avLst/>
          </a:prstGeom>
          <a:noFill/>
        </p:spPr>
        <p:txBody>
          <a:bodyPr wrap="square" rtlCol="0">
            <a:spAutoFit/>
          </a:bodyPr>
          <a:lstStyle/>
          <a:p>
            <a:r>
              <a:rPr lang="en-US" dirty="0"/>
              <a:t>a</a:t>
            </a:r>
          </a:p>
        </p:txBody>
      </p:sp>
    </p:spTree>
    <p:extLst>
      <p:ext uri="{BB962C8B-B14F-4D97-AF65-F5344CB8AC3E}">
        <p14:creationId xmlns:p14="http://schemas.microsoft.com/office/powerpoint/2010/main" val="21800093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gn="ctr"/>
            <a:r>
              <a:rPr lang="en-US" sz="2800" dirty="0"/>
              <a:t>Dry Bean Yield by Treatment at Chatham, MI</a:t>
            </a:r>
          </a:p>
        </p:txBody>
      </p:sp>
      <p:sp>
        <p:nvSpPr>
          <p:cNvPr id="4" name="Slide Number Placeholder 3"/>
          <p:cNvSpPr>
            <a:spLocks noGrp="1"/>
          </p:cNvSpPr>
          <p:nvPr>
            <p:ph type="sldNum" sz="quarter" idx="12"/>
          </p:nvPr>
        </p:nvSpPr>
        <p:spPr/>
        <p:txBody>
          <a:bodyPr/>
          <a:lstStyle/>
          <a:p>
            <a:pPr>
              <a:defRPr/>
            </a:pPr>
            <a:fld id="{D6669EBF-C715-4440-86C2-3BB71F2024CE}" type="slidenum">
              <a:rPr lang="en-US" altLang="en-US" smtClean="0"/>
              <a:pPr>
                <a:defRPr/>
              </a:pPr>
              <a:t>36</a:t>
            </a:fld>
            <a:endParaRPr lang="en-US" altLang="en-US"/>
          </a:p>
        </p:txBody>
      </p:sp>
      <p:pic>
        <p:nvPicPr>
          <p:cNvPr id="5" name="Picture 4"/>
          <p:cNvPicPr>
            <a:picLocks noChangeAspect="1"/>
          </p:cNvPicPr>
          <p:nvPr/>
        </p:nvPicPr>
        <p:blipFill rotWithShape="1">
          <a:blip r:embed="rId2"/>
          <a:srcRect t="5593"/>
          <a:stretch/>
        </p:blipFill>
        <p:spPr>
          <a:xfrm>
            <a:off x="555477" y="1324598"/>
            <a:ext cx="8588524" cy="4912157"/>
          </a:xfrm>
          <a:prstGeom prst="rect">
            <a:avLst/>
          </a:prstGeom>
        </p:spPr>
      </p:pic>
      <p:sp>
        <p:nvSpPr>
          <p:cNvPr id="7" name="TextBox 6"/>
          <p:cNvSpPr txBox="1"/>
          <p:nvPr/>
        </p:nvSpPr>
        <p:spPr>
          <a:xfrm>
            <a:off x="1444241" y="2563823"/>
            <a:ext cx="384560" cy="461665"/>
          </a:xfrm>
          <a:prstGeom prst="rect">
            <a:avLst/>
          </a:prstGeom>
          <a:noFill/>
        </p:spPr>
        <p:txBody>
          <a:bodyPr wrap="square" rtlCol="0">
            <a:spAutoFit/>
          </a:bodyPr>
          <a:lstStyle/>
          <a:p>
            <a:r>
              <a:rPr lang="en-US" dirty="0"/>
              <a:t>a</a:t>
            </a:r>
          </a:p>
        </p:txBody>
      </p:sp>
      <p:sp>
        <p:nvSpPr>
          <p:cNvPr id="8" name="TextBox 7"/>
          <p:cNvSpPr txBox="1"/>
          <p:nvPr/>
        </p:nvSpPr>
        <p:spPr>
          <a:xfrm>
            <a:off x="2981061" y="2689438"/>
            <a:ext cx="384560" cy="461665"/>
          </a:xfrm>
          <a:prstGeom prst="rect">
            <a:avLst/>
          </a:prstGeom>
          <a:noFill/>
        </p:spPr>
        <p:txBody>
          <a:bodyPr wrap="square" rtlCol="0">
            <a:spAutoFit/>
          </a:bodyPr>
          <a:lstStyle/>
          <a:p>
            <a:r>
              <a:rPr lang="en-US" dirty="0"/>
              <a:t>a</a:t>
            </a:r>
          </a:p>
        </p:txBody>
      </p:sp>
      <p:sp>
        <p:nvSpPr>
          <p:cNvPr id="9" name="TextBox 8"/>
          <p:cNvSpPr txBox="1"/>
          <p:nvPr/>
        </p:nvSpPr>
        <p:spPr>
          <a:xfrm>
            <a:off x="4485118" y="4456994"/>
            <a:ext cx="384560" cy="461665"/>
          </a:xfrm>
          <a:prstGeom prst="rect">
            <a:avLst/>
          </a:prstGeom>
          <a:noFill/>
        </p:spPr>
        <p:txBody>
          <a:bodyPr wrap="square" rtlCol="0">
            <a:spAutoFit/>
          </a:bodyPr>
          <a:lstStyle/>
          <a:p>
            <a:r>
              <a:rPr lang="en-US" dirty="0"/>
              <a:t>a</a:t>
            </a:r>
          </a:p>
        </p:txBody>
      </p:sp>
      <p:sp>
        <p:nvSpPr>
          <p:cNvPr id="10" name="TextBox 9"/>
          <p:cNvSpPr txBox="1"/>
          <p:nvPr/>
        </p:nvSpPr>
        <p:spPr>
          <a:xfrm>
            <a:off x="5175906" y="4157891"/>
            <a:ext cx="384560" cy="461665"/>
          </a:xfrm>
          <a:prstGeom prst="rect">
            <a:avLst/>
          </a:prstGeom>
          <a:noFill/>
        </p:spPr>
        <p:txBody>
          <a:bodyPr wrap="square" rtlCol="0">
            <a:spAutoFit/>
          </a:bodyPr>
          <a:lstStyle/>
          <a:p>
            <a:r>
              <a:rPr lang="en-US" dirty="0"/>
              <a:t>a</a:t>
            </a:r>
          </a:p>
        </p:txBody>
      </p:sp>
      <p:sp>
        <p:nvSpPr>
          <p:cNvPr id="11" name="TextBox 10"/>
          <p:cNvSpPr txBox="1"/>
          <p:nvPr/>
        </p:nvSpPr>
        <p:spPr>
          <a:xfrm>
            <a:off x="6021940" y="2315898"/>
            <a:ext cx="384560" cy="461665"/>
          </a:xfrm>
          <a:prstGeom prst="rect">
            <a:avLst/>
          </a:prstGeom>
          <a:noFill/>
        </p:spPr>
        <p:txBody>
          <a:bodyPr wrap="square" rtlCol="0">
            <a:spAutoFit/>
          </a:bodyPr>
          <a:lstStyle/>
          <a:p>
            <a:r>
              <a:rPr lang="en-US" dirty="0"/>
              <a:t>a</a:t>
            </a:r>
          </a:p>
        </p:txBody>
      </p:sp>
      <p:sp>
        <p:nvSpPr>
          <p:cNvPr id="12" name="TextBox 11"/>
          <p:cNvSpPr txBox="1"/>
          <p:nvPr/>
        </p:nvSpPr>
        <p:spPr>
          <a:xfrm>
            <a:off x="6679965" y="3013223"/>
            <a:ext cx="384560" cy="461665"/>
          </a:xfrm>
          <a:prstGeom prst="rect">
            <a:avLst/>
          </a:prstGeom>
          <a:noFill/>
        </p:spPr>
        <p:txBody>
          <a:bodyPr wrap="square" rtlCol="0">
            <a:spAutoFit/>
          </a:bodyPr>
          <a:lstStyle/>
          <a:p>
            <a:r>
              <a:rPr lang="en-US" dirty="0"/>
              <a:t>a</a:t>
            </a:r>
          </a:p>
        </p:txBody>
      </p:sp>
      <p:sp>
        <p:nvSpPr>
          <p:cNvPr id="13" name="TextBox 12"/>
          <p:cNvSpPr txBox="1"/>
          <p:nvPr/>
        </p:nvSpPr>
        <p:spPr>
          <a:xfrm>
            <a:off x="2151408" y="3013222"/>
            <a:ext cx="384560" cy="461665"/>
          </a:xfrm>
          <a:prstGeom prst="rect">
            <a:avLst/>
          </a:prstGeom>
          <a:noFill/>
        </p:spPr>
        <p:txBody>
          <a:bodyPr wrap="square" rtlCol="0">
            <a:spAutoFit/>
          </a:bodyPr>
          <a:lstStyle/>
          <a:p>
            <a:r>
              <a:rPr lang="en-US" dirty="0"/>
              <a:t>b</a:t>
            </a:r>
          </a:p>
        </p:txBody>
      </p:sp>
      <p:sp>
        <p:nvSpPr>
          <p:cNvPr id="14" name="TextBox 13"/>
          <p:cNvSpPr txBox="1"/>
          <p:nvPr/>
        </p:nvSpPr>
        <p:spPr>
          <a:xfrm>
            <a:off x="3679681" y="3396454"/>
            <a:ext cx="384560" cy="461665"/>
          </a:xfrm>
          <a:prstGeom prst="rect">
            <a:avLst/>
          </a:prstGeom>
          <a:noFill/>
        </p:spPr>
        <p:txBody>
          <a:bodyPr wrap="square" rtlCol="0">
            <a:spAutoFit/>
          </a:bodyPr>
          <a:lstStyle/>
          <a:p>
            <a:r>
              <a:rPr lang="en-US" dirty="0"/>
              <a:t>b</a:t>
            </a:r>
          </a:p>
        </p:txBody>
      </p:sp>
    </p:spTree>
    <p:extLst>
      <p:ext uri="{BB962C8B-B14F-4D97-AF65-F5344CB8AC3E}">
        <p14:creationId xmlns:p14="http://schemas.microsoft.com/office/powerpoint/2010/main" val="31967917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5351"/>
          <a:stretch/>
        </p:blipFill>
        <p:spPr>
          <a:xfrm>
            <a:off x="457198" y="1284885"/>
            <a:ext cx="8686801" cy="4956051"/>
          </a:xfrm>
          <a:prstGeom prst="rect">
            <a:avLst/>
          </a:prstGeom>
        </p:spPr>
      </p:pic>
      <p:sp>
        <p:nvSpPr>
          <p:cNvPr id="6" name="Title 5"/>
          <p:cNvSpPr>
            <a:spLocks noGrp="1"/>
          </p:cNvSpPr>
          <p:nvPr>
            <p:ph type="title"/>
          </p:nvPr>
        </p:nvSpPr>
        <p:spPr/>
        <p:txBody>
          <a:bodyPr>
            <a:noAutofit/>
          </a:bodyPr>
          <a:lstStyle/>
          <a:p>
            <a:pPr algn="ctr"/>
            <a:r>
              <a:rPr lang="en-US" sz="2800" dirty="0"/>
              <a:t>Dry Bean Yield by Treatment at East Lansing, MI</a:t>
            </a:r>
          </a:p>
        </p:txBody>
      </p:sp>
      <p:sp>
        <p:nvSpPr>
          <p:cNvPr id="4" name="Slide Number Placeholder 3"/>
          <p:cNvSpPr>
            <a:spLocks noGrp="1"/>
          </p:cNvSpPr>
          <p:nvPr>
            <p:ph type="sldNum" sz="quarter" idx="12"/>
          </p:nvPr>
        </p:nvSpPr>
        <p:spPr/>
        <p:txBody>
          <a:bodyPr/>
          <a:lstStyle/>
          <a:p>
            <a:pPr>
              <a:defRPr/>
            </a:pPr>
            <a:fld id="{D6669EBF-C715-4440-86C2-3BB71F2024CE}" type="slidenum">
              <a:rPr lang="en-US" altLang="en-US" smtClean="0"/>
              <a:pPr>
                <a:defRPr/>
              </a:pPr>
              <a:t>37</a:t>
            </a:fld>
            <a:endParaRPr lang="en-US" altLang="en-US"/>
          </a:p>
        </p:txBody>
      </p:sp>
      <p:sp>
        <p:nvSpPr>
          <p:cNvPr id="7" name="TextBox 6"/>
          <p:cNvSpPr txBox="1"/>
          <p:nvPr/>
        </p:nvSpPr>
        <p:spPr>
          <a:xfrm>
            <a:off x="1377300" y="2390322"/>
            <a:ext cx="384560" cy="461665"/>
          </a:xfrm>
          <a:prstGeom prst="rect">
            <a:avLst/>
          </a:prstGeom>
          <a:noFill/>
        </p:spPr>
        <p:txBody>
          <a:bodyPr wrap="square" rtlCol="0">
            <a:spAutoFit/>
          </a:bodyPr>
          <a:lstStyle/>
          <a:p>
            <a:r>
              <a:rPr lang="en-US" dirty="0"/>
              <a:t>a</a:t>
            </a:r>
          </a:p>
        </p:txBody>
      </p:sp>
      <p:sp>
        <p:nvSpPr>
          <p:cNvPr id="8" name="TextBox 7"/>
          <p:cNvSpPr txBox="1"/>
          <p:nvPr/>
        </p:nvSpPr>
        <p:spPr>
          <a:xfrm>
            <a:off x="2041024" y="2797186"/>
            <a:ext cx="384560" cy="461665"/>
          </a:xfrm>
          <a:prstGeom prst="rect">
            <a:avLst/>
          </a:prstGeom>
          <a:noFill/>
        </p:spPr>
        <p:txBody>
          <a:bodyPr wrap="square" rtlCol="0">
            <a:spAutoFit/>
          </a:bodyPr>
          <a:lstStyle/>
          <a:p>
            <a:r>
              <a:rPr lang="en-US" dirty="0"/>
              <a:t>a</a:t>
            </a:r>
          </a:p>
        </p:txBody>
      </p:sp>
      <p:sp>
        <p:nvSpPr>
          <p:cNvPr id="10" name="TextBox 9"/>
          <p:cNvSpPr txBox="1"/>
          <p:nvPr/>
        </p:nvSpPr>
        <p:spPr>
          <a:xfrm>
            <a:off x="5133176" y="4234803"/>
            <a:ext cx="384560" cy="461665"/>
          </a:xfrm>
          <a:prstGeom prst="rect">
            <a:avLst/>
          </a:prstGeom>
          <a:noFill/>
        </p:spPr>
        <p:txBody>
          <a:bodyPr wrap="square" rtlCol="0">
            <a:spAutoFit/>
          </a:bodyPr>
          <a:lstStyle/>
          <a:p>
            <a:r>
              <a:rPr lang="en-US" dirty="0"/>
              <a:t>a</a:t>
            </a:r>
          </a:p>
        </p:txBody>
      </p:sp>
      <p:sp>
        <p:nvSpPr>
          <p:cNvPr id="11" name="TextBox 10"/>
          <p:cNvSpPr txBox="1"/>
          <p:nvPr/>
        </p:nvSpPr>
        <p:spPr>
          <a:xfrm>
            <a:off x="5992474" y="2338232"/>
            <a:ext cx="384560" cy="461665"/>
          </a:xfrm>
          <a:prstGeom prst="rect">
            <a:avLst/>
          </a:prstGeom>
          <a:noFill/>
        </p:spPr>
        <p:txBody>
          <a:bodyPr wrap="square" rtlCol="0">
            <a:spAutoFit/>
          </a:bodyPr>
          <a:lstStyle/>
          <a:p>
            <a:r>
              <a:rPr lang="en-US" dirty="0"/>
              <a:t>a</a:t>
            </a:r>
          </a:p>
        </p:txBody>
      </p:sp>
      <p:sp>
        <p:nvSpPr>
          <p:cNvPr id="12" name="TextBox 11"/>
          <p:cNvSpPr txBox="1"/>
          <p:nvPr/>
        </p:nvSpPr>
        <p:spPr>
          <a:xfrm>
            <a:off x="6656198" y="2343527"/>
            <a:ext cx="384560" cy="461665"/>
          </a:xfrm>
          <a:prstGeom prst="rect">
            <a:avLst/>
          </a:prstGeom>
          <a:noFill/>
        </p:spPr>
        <p:txBody>
          <a:bodyPr wrap="square" rtlCol="0">
            <a:spAutoFit/>
          </a:bodyPr>
          <a:lstStyle/>
          <a:p>
            <a:r>
              <a:rPr lang="en-US" dirty="0"/>
              <a:t>a</a:t>
            </a:r>
          </a:p>
        </p:txBody>
      </p:sp>
      <p:sp>
        <p:nvSpPr>
          <p:cNvPr id="15" name="TextBox 14"/>
          <p:cNvSpPr txBox="1"/>
          <p:nvPr/>
        </p:nvSpPr>
        <p:spPr>
          <a:xfrm>
            <a:off x="4446219" y="3599066"/>
            <a:ext cx="384560" cy="461665"/>
          </a:xfrm>
          <a:prstGeom prst="rect">
            <a:avLst/>
          </a:prstGeom>
          <a:noFill/>
        </p:spPr>
        <p:txBody>
          <a:bodyPr wrap="square" rtlCol="0">
            <a:spAutoFit/>
          </a:bodyPr>
          <a:lstStyle/>
          <a:p>
            <a:r>
              <a:rPr lang="en-US" dirty="0"/>
              <a:t>a</a:t>
            </a:r>
          </a:p>
        </p:txBody>
      </p:sp>
      <p:sp>
        <p:nvSpPr>
          <p:cNvPr id="16" name="TextBox 15"/>
          <p:cNvSpPr txBox="1"/>
          <p:nvPr/>
        </p:nvSpPr>
        <p:spPr>
          <a:xfrm>
            <a:off x="3610070" y="2551558"/>
            <a:ext cx="384560" cy="461665"/>
          </a:xfrm>
          <a:prstGeom prst="rect">
            <a:avLst/>
          </a:prstGeom>
          <a:noFill/>
        </p:spPr>
        <p:txBody>
          <a:bodyPr wrap="square" rtlCol="0">
            <a:spAutoFit/>
          </a:bodyPr>
          <a:lstStyle/>
          <a:p>
            <a:r>
              <a:rPr lang="en-US" dirty="0"/>
              <a:t>a</a:t>
            </a:r>
          </a:p>
        </p:txBody>
      </p:sp>
      <p:sp>
        <p:nvSpPr>
          <p:cNvPr id="17" name="TextBox 16"/>
          <p:cNvSpPr txBox="1"/>
          <p:nvPr/>
        </p:nvSpPr>
        <p:spPr>
          <a:xfrm>
            <a:off x="2915904" y="2929244"/>
            <a:ext cx="384560" cy="461665"/>
          </a:xfrm>
          <a:prstGeom prst="rect">
            <a:avLst/>
          </a:prstGeom>
          <a:noFill/>
        </p:spPr>
        <p:txBody>
          <a:bodyPr wrap="square" rtlCol="0">
            <a:spAutoFit/>
          </a:bodyPr>
          <a:lstStyle/>
          <a:p>
            <a:r>
              <a:rPr lang="en-US" dirty="0"/>
              <a:t>a</a:t>
            </a:r>
          </a:p>
        </p:txBody>
      </p:sp>
    </p:spTree>
    <p:extLst>
      <p:ext uri="{BB962C8B-B14F-4D97-AF65-F5344CB8AC3E}">
        <p14:creationId xmlns:p14="http://schemas.microsoft.com/office/powerpoint/2010/main" val="2380810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Conclusions and Next Steps</a:t>
            </a:r>
          </a:p>
        </p:txBody>
      </p:sp>
      <p:sp>
        <p:nvSpPr>
          <p:cNvPr id="3" name="Content Placeholder 2"/>
          <p:cNvSpPr>
            <a:spLocks noGrp="1"/>
          </p:cNvSpPr>
          <p:nvPr>
            <p:ph idx="1"/>
          </p:nvPr>
        </p:nvSpPr>
        <p:spPr/>
        <p:txBody>
          <a:bodyPr>
            <a:normAutofit fontScale="92500"/>
          </a:bodyPr>
          <a:lstStyle/>
          <a:p>
            <a:r>
              <a:rPr lang="en-US" dirty="0"/>
              <a:t>Achieving controlled soil moisture conditions is challenging with static rainout shelters, no irrigation</a:t>
            </a:r>
          </a:p>
          <a:p>
            <a:r>
              <a:rPr lang="en-US" dirty="0"/>
              <a:t>N fixation is important for yield, esp. in organic</a:t>
            </a:r>
          </a:p>
          <a:p>
            <a:r>
              <a:rPr lang="en-US" dirty="0"/>
              <a:t>Of the four varieties, Rosetta yield was least affected by drought</a:t>
            </a:r>
          </a:p>
          <a:p>
            <a:r>
              <a:rPr lang="en-US" dirty="0"/>
              <a:t>Still analyzing effect of treatment on maturity, height, N fixation and seed microbiome</a:t>
            </a:r>
          </a:p>
          <a:p>
            <a:r>
              <a:rPr lang="en-US" dirty="0"/>
              <a:t>Opportunities for northward expansion of MI dry bean production exist</a:t>
            </a:r>
          </a:p>
          <a:p>
            <a:r>
              <a:rPr lang="en-US" dirty="0"/>
              <a:t>GLISA dry bean climate impact scenarios project</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D6669EBF-C715-4440-86C2-3BB71F2024CE}" type="slidenum">
              <a:rPr lang="en-US" altLang="en-US" smtClean="0"/>
              <a:pPr>
                <a:defRPr/>
              </a:pPr>
              <a:t>38</a:t>
            </a:fld>
            <a:endParaRPr lang="en-US" altLang="en-US" dirty="0"/>
          </a:p>
        </p:txBody>
      </p:sp>
    </p:spTree>
    <p:extLst>
      <p:ext uri="{BB962C8B-B14F-4D97-AF65-F5344CB8AC3E}">
        <p14:creationId xmlns:p14="http://schemas.microsoft.com/office/powerpoint/2010/main" val="3835833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GLISA Climate Impact Scenarios</a:t>
            </a:r>
          </a:p>
        </p:txBody>
      </p:sp>
      <p:sp>
        <p:nvSpPr>
          <p:cNvPr id="4" name="Slide Number Placeholder 3"/>
          <p:cNvSpPr>
            <a:spLocks noGrp="1"/>
          </p:cNvSpPr>
          <p:nvPr>
            <p:ph type="sldNum" sz="quarter" idx="12"/>
          </p:nvPr>
        </p:nvSpPr>
        <p:spPr/>
        <p:txBody>
          <a:bodyPr/>
          <a:lstStyle/>
          <a:p>
            <a:pPr>
              <a:defRPr/>
            </a:pPr>
            <a:fld id="{D6669EBF-C715-4440-86C2-3BB71F2024CE}" type="slidenum">
              <a:rPr lang="en-US" altLang="en-US" smtClean="0"/>
              <a:pPr>
                <a:defRPr/>
              </a:pPr>
              <a:t>39</a:t>
            </a:fld>
            <a:endParaRPr lang="en-US" altLang="en-US"/>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615297" y="1333143"/>
            <a:ext cx="7921951" cy="4862557"/>
          </a:xfrm>
          <a:prstGeom prst="rect">
            <a:avLst/>
          </a:prstGeom>
        </p:spPr>
      </p:pic>
    </p:spTree>
    <p:extLst>
      <p:ext uri="{BB962C8B-B14F-4D97-AF65-F5344CB8AC3E}">
        <p14:creationId xmlns:p14="http://schemas.microsoft.com/office/powerpoint/2010/main" val="669714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2710687" y="1605900"/>
            <a:ext cx="3497681" cy="453489"/>
          </a:xfrm>
          <a:prstGeom prst="rect">
            <a:avLst/>
          </a:prstGeom>
        </p:spPr>
        <p:txBody>
          <a:bodyPr>
            <a:noAutofit/>
          </a:bodyPr>
          <a:lstStyle/>
          <a:p>
            <a:pPr algn="ctr" fontAlgn="base">
              <a:spcBef>
                <a:spcPct val="0"/>
              </a:spcBef>
              <a:spcAft>
                <a:spcPct val="0"/>
              </a:spcAft>
              <a:defRPr/>
            </a:pPr>
            <a:r>
              <a:rPr lang="en-US" sz="2400" b="1" kern="0" dirty="0">
                <a:solidFill>
                  <a:srgbClr val="FF0000"/>
                </a:solidFill>
                <a:latin typeface="+mj-lt"/>
              </a:rPr>
              <a:t>Natural </a:t>
            </a:r>
            <a:r>
              <a:rPr lang="en-US" b="1" kern="0" dirty="0">
                <a:solidFill>
                  <a:srgbClr val="FF0000"/>
                </a:solidFill>
                <a:latin typeface="+mj-lt"/>
              </a:rPr>
              <a:t>sources</a:t>
            </a:r>
            <a:endParaRPr lang="en-US" sz="2400" b="1" kern="0" dirty="0">
              <a:solidFill>
                <a:srgbClr val="FF0000"/>
              </a:solidFill>
              <a:latin typeface="+mj-lt"/>
            </a:endParaRPr>
          </a:p>
        </p:txBody>
      </p:sp>
      <p:grpSp>
        <p:nvGrpSpPr>
          <p:cNvPr id="3" name="Group 2"/>
          <p:cNvGrpSpPr/>
          <p:nvPr/>
        </p:nvGrpSpPr>
        <p:grpSpPr>
          <a:xfrm>
            <a:off x="457200" y="2027378"/>
            <a:ext cx="8305799" cy="4525822"/>
            <a:chOff x="1420286" y="1394660"/>
            <a:chExt cx="6504513" cy="4943096"/>
          </a:xfrm>
        </p:grpSpPr>
        <p:grpSp>
          <p:nvGrpSpPr>
            <p:cNvPr id="4" name="Group 3"/>
            <p:cNvGrpSpPr>
              <a:grpSpLocks/>
            </p:cNvGrpSpPr>
            <p:nvPr/>
          </p:nvGrpSpPr>
          <p:grpSpPr bwMode="auto">
            <a:xfrm>
              <a:off x="1524246" y="1429623"/>
              <a:ext cx="2058770" cy="2265039"/>
              <a:chOff x="-419" y="759"/>
              <a:chExt cx="3440" cy="3296"/>
            </a:xfrm>
          </p:grpSpPr>
          <p:pic>
            <p:nvPicPr>
              <p:cNvPr id="5" name="Picture 4" descr="oce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 y="759"/>
                <a:ext cx="3440" cy="3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hydrologic-rev"/>
              <p:cNvPicPr>
                <a:picLocks noChangeAspect="1" noChangeArrowheads="1"/>
              </p:cNvPicPr>
              <p:nvPr/>
            </p:nvPicPr>
            <p:blipFill>
              <a:blip r:embed="rId4" cstate="print">
                <a:extLst>
                  <a:ext uri="{28A0092B-C50C-407E-A947-70E740481C1C}">
                    <a14:useLocalDpi xmlns:a14="http://schemas.microsoft.com/office/drawing/2010/main" val="0"/>
                  </a:ext>
                </a:extLst>
              </a:blip>
              <a:srcRect l="49066" r="2133" b="9569"/>
              <a:stretch>
                <a:fillRect/>
              </a:stretch>
            </p:blipFill>
            <p:spPr bwMode="auto">
              <a:xfrm>
                <a:off x="-335" y="895"/>
                <a:ext cx="1770" cy="2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 name="Picture 2" descr="Figure 5: Ash column generated by the eruption of Mount Pinatubo on June 12, 1991. The strongest eruption of Mount Pinatubo occurred three days later on June 15, 1991. (Source: &lt;a href='http://www.usgs.gov/' class='external text' title='http://www.usgs.gov/' rel='nofollow'&gt;U.S. Geological Survey&lt;/a&gt;)."/>
            <p:cNvPicPr>
              <a:picLocks noChangeAspect="1" noChangeArrowheads="1"/>
            </p:cNvPicPr>
            <p:nvPr/>
          </p:nvPicPr>
          <p:blipFill>
            <a:blip r:embed="rId5" cstate="print"/>
            <a:srcRect/>
            <a:stretch>
              <a:fillRect/>
            </a:stretch>
          </p:blipFill>
          <p:spPr bwMode="auto">
            <a:xfrm>
              <a:off x="5779939" y="1394660"/>
              <a:ext cx="2113431" cy="2300002"/>
            </a:xfrm>
            <a:prstGeom prst="rect">
              <a:avLst/>
            </a:prstGeom>
            <a:noFill/>
          </p:spPr>
        </p:pic>
        <p:grpSp>
          <p:nvGrpSpPr>
            <p:cNvPr id="2" name="Group 1"/>
            <p:cNvGrpSpPr/>
            <p:nvPr/>
          </p:nvGrpSpPr>
          <p:grpSpPr>
            <a:xfrm>
              <a:off x="1420286" y="3738898"/>
              <a:ext cx="6504513" cy="2598858"/>
              <a:chOff x="1420286" y="3738898"/>
              <a:chExt cx="6504513" cy="2598858"/>
            </a:xfrm>
          </p:grpSpPr>
          <p:sp>
            <p:nvSpPr>
              <p:cNvPr id="20" name="Title 1"/>
              <p:cNvSpPr txBox="1">
                <a:spLocks/>
              </p:cNvSpPr>
              <p:nvPr/>
            </p:nvSpPr>
            <p:spPr>
              <a:xfrm>
                <a:off x="1524246" y="3738898"/>
                <a:ext cx="6096000" cy="495300"/>
              </a:xfrm>
              <a:prstGeom prst="rect">
                <a:avLst/>
              </a:prstGeom>
            </p:spPr>
            <p:txBody>
              <a:bodyPr>
                <a:noAutofit/>
              </a:bodyPr>
              <a:lstStyle/>
              <a:p>
                <a:pPr algn="ctr" fontAlgn="base">
                  <a:spcBef>
                    <a:spcPct val="0"/>
                  </a:spcBef>
                  <a:spcAft>
                    <a:spcPct val="0"/>
                  </a:spcAft>
                  <a:defRPr/>
                </a:pPr>
                <a:r>
                  <a:rPr lang="en-US" sz="2400" b="1" kern="0" dirty="0">
                    <a:solidFill>
                      <a:srgbClr val="FF0000"/>
                    </a:solidFill>
                    <a:latin typeface="+mj-lt"/>
                  </a:rPr>
                  <a:t>Human (anthropogenic) </a:t>
                </a:r>
                <a:r>
                  <a:rPr lang="en-US" b="1" kern="0" dirty="0">
                    <a:solidFill>
                      <a:srgbClr val="FF0000"/>
                    </a:solidFill>
                    <a:latin typeface="+mj-lt"/>
                  </a:rPr>
                  <a:t>sources</a:t>
                </a:r>
                <a:endParaRPr lang="en-US" sz="2400" b="1" kern="0" dirty="0">
                  <a:solidFill>
                    <a:srgbClr val="FF0000"/>
                  </a:solidFill>
                  <a:latin typeface="+mj-lt"/>
                </a:endParaRPr>
              </a:p>
            </p:txBody>
          </p:sp>
          <p:grpSp>
            <p:nvGrpSpPr>
              <p:cNvPr id="24" name="Group 23"/>
              <p:cNvGrpSpPr/>
              <p:nvPr/>
            </p:nvGrpSpPr>
            <p:grpSpPr>
              <a:xfrm>
                <a:off x="3583015" y="4234197"/>
                <a:ext cx="4341784" cy="2103559"/>
                <a:chOff x="4652441" y="3230498"/>
                <a:chExt cx="4341784" cy="2103559"/>
              </a:xfrm>
            </p:grpSpPr>
            <p:pic>
              <p:nvPicPr>
                <p:cNvPr id="22" name="Picture 6" descr="traffic"/>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52441" y="3230498"/>
                  <a:ext cx="2396639" cy="2103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0" descr="Emit Less Greenhouse Gases with a Noritz Tankless Heater in your Home or Business"/>
                <p:cNvPicPr>
                  <a:picLocks noChangeAspect="1" noChangeArrowheads="1"/>
                </p:cNvPicPr>
                <p:nvPr/>
              </p:nvPicPr>
              <p:blipFill>
                <a:blip r:embed="rId7" cstate="print"/>
                <a:srcRect/>
                <a:stretch>
                  <a:fillRect/>
                </a:stretch>
              </p:blipFill>
              <p:spPr bwMode="auto">
                <a:xfrm>
                  <a:off x="7086598" y="3230498"/>
                  <a:ext cx="1907627" cy="2103558"/>
                </a:xfrm>
                <a:prstGeom prst="rect">
                  <a:avLst/>
                </a:prstGeom>
                <a:noFill/>
              </p:spPr>
            </p:pic>
          </p:grpSp>
          <p:pic>
            <p:nvPicPr>
              <p:cNvPr id="31" name="Picture 8" descr="Greenhous Gas Diagram"/>
              <p:cNvPicPr>
                <a:picLocks noChangeAspect="1" noChangeArrowheads="1"/>
              </p:cNvPicPr>
              <p:nvPr/>
            </p:nvPicPr>
            <p:blipFill>
              <a:blip r:embed="rId8" cstate="print"/>
              <a:srcRect/>
              <a:stretch>
                <a:fillRect/>
              </a:stretch>
            </p:blipFill>
            <p:spPr bwMode="auto">
              <a:xfrm>
                <a:off x="1420286" y="4234197"/>
                <a:ext cx="2159000" cy="2103501"/>
              </a:xfrm>
              <a:prstGeom prst="rect">
                <a:avLst/>
              </a:prstGeom>
              <a:noFill/>
            </p:spPr>
          </p:pic>
        </p:grpSp>
        <p:sp>
          <p:nvSpPr>
            <p:cNvPr id="28" name="TextBox 27"/>
            <p:cNvSpPr txBox="1"/>
            <p:nvPr/>
          </p:nvSpPr>
          <p:spPr>
            <a:xfrm>
              <a:off x="3952624" y="2898516"/>
              <a:ext cx="1204004" cy="840382"/>
            </a:xfrm>
            <a:prstGeom prst="rect">
              <a:avLst/>
            </a:prstGeom>
            <a:noFill/>
          </p:spPr>
          <p:txBody>
            <a:bodyPr wrap="square" rtlCol="0">
              <a:spAutoFit/>
            </a:bodyPr>
            <a:lstStyle/>
            <a:p>
              <a:pPr algn="ctr"/>
              <a:r>
                <a:rPr lang="en-US" sz="4400" dirty="0">
                  <a:solidFill>
                    <a:srgbClr val="FF0000"/>
                  </a:solidFill>
                  <a:latin typeface="+mj-lt"/>
                </a:rPr>
                <a:t>+</a:t>
              </a:r>
            </a:p>
          </p:txBody>
        </p:sp>
      </p:grpSp>
      <p:sp>
        <p:nvSpPr>
          <p:cNvPr id="27" name="Title 1"/>
          <p:cNvSpPr>
            <a:spLocks noGrp="1"/>
          </p:cNvSpPr>
          <p:nvPr>
            <p:ph type="title"/>
          </p:nvPr>
        </p:nvSpPr>
        <p:spPr>
          <a:xfrm>
            <a:off x="0" y="762000"/>
            <a:ext cx="9144000" cy="704850"/>
          </a:xfrm>
        </p:spPr>
        <p:txBody>
          <a:bodyPr/>
          <a:lstStyle/>
          <a:p>
            <a:pPr algn="ctr"/>
            <a:r>
              <a:rPr lang="en-US" sz="3600" dirty="0"/>
              <a:t>Sources of Greenhouse </a:t>
            </a:r>
            <a:r>
              <a:rPr lang="en-US" dirty="0"/>
              <a:t>G</a:t>
            </a:r>
            <a:r>
              <a:rPr lang="en-US" sz="3600" dirty="0"/>
              <a:t>as</a:t>
            </a:r>
          </a:p>
        </p:txBody>
      </p:sp>
      <p:pic>
        <p:nvPicPr>
          <p:cNvPr id="1126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36015" y="2059389"/>
            <a:ext cx="2314503" cy="2073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4379310" y="3874497"/>
            <a:ext cx="1263855" cy="261610"/>
          </a:xfrm>
          <a:prstGeom prst="rect">
            <a:avLst/>
          </a:prstGeom>
          <a:noFill/>
        </p:spPr>
        <p:txBody>
          <a:bodyPr wrap="square" rtlCol="0">
            <a:spAutoFit/>
          </a:bodyPr>
          <a:lstStyle/>
          <a:p>
            <a:r>
              <a:rPr lang="en-US" sz="1100" dirty="0">
                <a:solidFill>
                  <a:schemeClr val="bg1"/>
                </a:solidFill>
                <a:latin typeface="+mj-lt"/>
              </a:rPr>
              <a:t>Source: EPA</a:t>
            </a:r>
          </a:p>
        </p:txBody>
      </p:sp>
    </p:spTree>
    <p:extLst>
      <p:ext uri="{BB962C8B-B14F-4D97-AF65-F5344CB8AC3E}">
        <p14:creationId xmlns:p14="http://schemas.microsoft.com/office/powerpoint/2010/main" val="28457813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Acknowldegements</a:t>
            </a:r>
            <a:endParaRPr lang="en-US" dirty="0"/>
          </a:p>
        </p:txBody>
      </p:sp>
      <p:sp>
        <p:nvSpPr>
          <p:cNvPr id="3" name="Content Placeholder 2"/>
          <p:cNvSpPr>
            <a:spLocks noGrp="1"/>
          </p:cNvSpPr>
          <p:nvPr>
            <p:ph idx="1"/>
          </p:nvPr>
        </p:nvSpPr>
        <p:spPr/>
        <p:txBody>
          <a:bodyPr/>
          <a:lstStyle/>
          <a:p>
            <a:r>
              <a:rPr lang="en-US" dirty="0"/>
              <a:t>MSU Plant Resilience Institute</a:t>
            </a:r>
          </a:p>
          <a:p>
            <a:r>
              <a:rPr lang="en-US" dirty="0"/>
              <a:t>Jim Kelly and Andrew </a:t>
            </a:r>
            <a:r>
              <a:rPr lang="en-US" dirty="0" err="1"/>
              <a:t>Wiersma</a:t>
            </a:r>
            <a:endParaRPr lang="en-US" dirty="0"/>
          </a:p>
          <a:p>
            <a:r>
              <a:rPr lang="en-US" dirty="0"/>
              <a:t>Chris </a:t>
            </a:r>
            <a:r>
              <a:rPr lang="en-US" dirty="0" err="1"/>
              <a:t>Kapp</a:t>
            </a:r>
            <a:r>
              <a:rPr lang="en-US" dirty="0"/>
              <a:t> and Evan Wright</a:t>
            </a:r>
          </a:p>
          <a:p>
            <a:r>
              <a:rPr lang="en-US" dirty="0"/>
              <a:t>Joe </a:t>
            </a:r>
            <a:r>
              <a:rPr lang="en-US" dirty="0" err="1"/>
              <a:t>Charlebois</a:t>
            </a:r>
            <a:r>
              <a:rPr lang="en-US" dirty="0"/>
              <a:t>, Andy </a:t>
            </a:r>
            <a:r>
              <a:rPr lang="en-US" dirty="0" err="1"/>
              <a:t>Bahrman</a:t>
            </a:r>
            <a:r>
              <a:rPr lang="en-US" dirty="0"/>
              <a:t>, Allison </a:t>
            </a:r>
            <a:r>
              <a:rPr lang="en-US" dirty="0" err="1"/>
              <a:t>Stawara</a:t>
            </a:r>
            <a:endParaRPr lang="en-US" dirty="0"/>
          </a:p>
          <a:p>
            <a:r>
              <a:rPr lang="en-US" dirty="0"/>
              <a:t>Erin Burns</a:t>
            </a:r>
          </a:p>
          <a:p>
            <a:r>
              <a:rPr lang="en-US" dirty="0"/>
              <a:t>GLISA</a:t>
            </a:r>
          </a:p>
        </p:txBody>
      </p:sp>
      <p:sp>
        <p:nvSpPr>
          <p:cNvPr id="4" name="Slide Number Placeholder 3"/>
          <p:cNvSpPr>
            <a:spLocks noGrp="1"/>
          </p:cNvSpPr>
          <p:nvPr>
            <p:ph type="sldNum" sz="quarter" idx="12"/>
          </p:nvPr>
        </p:nvSpPr>
        <p:spPr/>
        <p:txBody>
          <a:bodyPr/>
          <a:lstStyle/>
          <a:p>
            <a:pPr>
              <a:defRPr/>
            </a:pPr>
            <a:fld id="{D6669EBF-C715-4440-86C2-3BB71F2024CE}" type="slidenum">
              <a:rPr lang="en-US" altLang="en-US" smtClean="0"/>
              <a:pPr>
                <a:defRPr/>
              </a:pPr>
              <a:t>40</a:t>
            </a:fld>
            <a:endParaRPr lang="en-US" altLang="en-US"/>
          </a:p>
        </p:txBody>
      </p:sp>
    </p:spTree>
    <p:extLst>
      <p:ext uri="{BB962C8B-B14F-4D97-AF65-F5344CB8AC3E}">
        <p14:creationId xmlns:p14="http://schemas.microsoft.com/office/powerpoint/2010/main" val="3119758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l="2950" t="7450" r="2657"/>
          <a:stretch>
            <a:fillRect/>
          </a:stretch>
        </p:blipFill>
        <p:spPr bwMode="auto">
          <a:xfrm>
            <a:off x="471054" y="1468582"/>
            <a:ext cx="8312728" cy="5389418"/>
          </a:xfrm>
          <a:prstGeom prst="rect">
            <a:avLst/>
          </a:prstGeom>
          <a:noFill/>
        </p:spPr>
      </p:pic>
      <p:sp>
        <p:nvSpPr>
          <p:cNvPr id="5" name="Rectangle 4"/>
          <p:cNvSpPr/>
          <p:nvPr/>
        </p:nvSpPr>
        <p:spPr>
          <a:xfrm>
            <a:off x="0" y="6519446"/>
            <a:ext cx="1676400" cy="307777"/>
          </a:xfrm>
          <a:prstGeom prst="rect">
            <a:avLst/>
          </a:prstGeom>
        </p:spPr>
        <p:txBody>
          <a:bodyPr wrap="square">
            <a:spAutoFit/>
          </a:bodyPr>
          <a:lstStyle/>
          <a:p>
            <a:r>
              <a:rPr lang="en-US" sz="1400" dirty="0">
                <a:latin typeface="+mj-lt"/>
              </a:rPr>
              <a:t>(IPCC, 2007)</a:t>
            </a:r>
          </a:p>
        </p:txBody>
      </p:sp>
      <p:sp>
        <p:nvSpPr>
          <p:cNvPr id="7" name="Rectangle 2"/>
          <p:cNvSpPr txBox="1">
            <a:spLocks noChangeArrowheads="1"/>
          </p:cNvSpPr>
          <p:nvPr/>
        </p:nvSpPr>
        <p:spPr>
          <a:xfrm>
            <a:off x="0" y="749595"/>
            <a:ext cx="9144000" cy="533400"/>
          </a:xfrm>
          <a:prstGeom prst="rect">
            <a:avLst/>
          </a:prstGeom>
        </p:spPr>
        <p:txBody>
          <a:bodyPr>
            <a:noAutofit/>
          </a:bodyPr>
          <a:lst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a:r>
              <a:rPr lang="en-US" sz="3600" dirty="0">
                <a:solidFill>
                  <a:srgbClr val="18453B"/>
                </a:solidFill>
                <a:latin typeface="Gotham-Bold"/>
                <a:cs typeface="Arial" charset="0"/>
              </a:rPr>
              <a:t>Human Impact: Greenhouse Gases</a:t>
            </a:r>
          </a:p>
        </p:txBody>
      </p:sp>
    </p:spTree>
    <p:extLst>
      <p:ext uri="{BB962C8B-B14F-4D97-AF65-F5344CB8AC3E}">
        <p14:creationId xmlns:p14="http://schemas.microsoft.com/office/powerpoint/2010/main" val="4229696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99655"/>
            <a:ext cx="8991600" cy="715963"/>
          </a:xfrm>
          <a:prstGeom prst="rect">
            <a:avLst/>
          </a:prstGeom>
        </p:spPr>
        <p:txBody>
          <a:bodyPr/>
          <a:lstStyle/>
          <a:p>
            <a:pPr algn="ctr"/>
            <a:r>
              <a:rPr lang="en-US" sz="4400" dirty="0">
                <a:solidFill>
                  <a:srgbClr val="18453B"/>
                </a:solidFill>
                <a:latin typeface="Gotham-Bold"/>
              </a:rPr>
              <a:t>Temperature 2070-2099</a:t>
            </a:r>
          </a:p>
        </p:txBody>
      </p:sp>
      <p:sp>
        <p:nvSpPr>
          <p:cNvPr id="9" name="Rectangle 8"/>
          <p:cNvSpPr/>
          <p:nvPr/>
        </p:nvSpPr>
        <p:spPr>
          <a:xfrm>
            <a:off x="7288377" y="6476671"/>
            <a:ext cx="1703223" cy="307777"/>
          </a:xfrm>
          <a:prstGeom prst="rect">
            <a:avLst/>
          </a:prstGeom>
        </p:spPr>
        <p:txBody>
          <a:bodyPr wrap="none">
            <a:spAutoFit/>
          </a:bodyPr>
          <a:lstStyle/>
          <a:p>
            <a:r>
              <a:rPr lang="en-US" sz="1400" dirty="0">
                <a:latin typeface="+mj-lt"/>
              </a:rPr>
              <a:t>(</a:t>
            </a:r>
            <a:r>
              <a:rPr lang="en-US" sz="1400" dirty="0" err="1">
                <a:latin typeface="+mj-lt"/>
              </a:rPr>
              <a:t>Hayhoe</a:t>
            </a:r>
            <a:r>
              <a:rPr lang="en-US" sz="1400" dirty="0">
                <a:latin typeface="+mj-lt"/>
              </a:rPr>
              <a:t> et al., 2010)</a:t>
            </a:r>
          </a:p>
        </p:txBody>
      </p:sp>
      <p:pic>
        <p:nvPicPr>
          <p:cNvPr id="3" name="Picture 2"/>
          <p:cNvPicPr>
            <a:picLocks noChangeAspect="1"/>
          </p:cNvPicPr>
          <p:nvPr/>
        </p:nvPicPr>
        <p:blipFill>
          <a:blip r:embed="rId3"/>
          <a:stretch>
            <a:fillRect/>
          </a:stretch>
        </p:blipFill>
        <p:spPr>
          <a:xfrm>
            <a:off x="-1" y="1731811"/>
            <a:ext cx="9138835" cy="3429847"/>
          </a:xfrm>
          <a:prstGeom prst="rect">
            <a:avLst/>
          </a:prstGeom>
        </p:spPr>
      </p:pic>
    </p:spTree>
    <p:extLst>
      <p:ext uri="{BB962C8B-B14F-4D97-AF65-F5344CB8AC3E}">
        <p14:creationId xmlns:p14="http://schemas.microsoft.com/office/powerpoint/2010/main" val="478918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3399" y="666572"/>
            <a:ext cx="6077203" cy="5546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extBox 3"/>
          <p:cNvSpPr txBox="1">
            <a:spLocks noChangeArrowheads="1"/>
          </p:cNvSpPr>
          <p:nvPr/>
        </p:nvSpPr>
        <p:spPr bwMode="auto">
          <a:xfrm>
            <a:off x="334674" y="6437458"/>
            <a:ext cx="24987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sz="1400" dirty="0">
                <a:solidFill>
                  <a:srgbClr val="000000"/>
                </a:solidFill>
                <a:latin typeface="Calibri" pitchFamily="34" charset="0"/>
              </a:rPr>
              <a:t>(</a:t>
            </a:r>
            <a:r>
              <a:rPr lang="en-US" sz="1400" dirty="0" err="1">
                <a:solidFill>
                  <a:srgbClr val="000000"/>
                </a:solidFill>
                <a:latin typeface="Calibri" pitchFamily="34" charset="0"/>
              </a:rPr>
              <a:t>Hayhoe</a:t>
            </a:r>
            <a:r>
              <a:rPr lang="en-US" sz="1400" dirty="0">
                <a:solidFill>
                  <a:srgbClr val="000000"/>
                </a:solidFill>
                <a:latin typeface="Calibri" pitchFamily="34" charset="0"/>
              </a:rPr>
              <a:t> et al., 2010)</a:t>
            </a:r>
          </a:p>
        </p:txBody>
      </p:sp>
    </p:spTree>
    <p:extLst>
      <p:ext uri="{BB962C8B-B14F-4D97-AF65-F5344CB8AC3E}">
        <p14:creationId xmlns:p14="http://schemas.microsoft.com/office/powerpoint/2010/main" val="264630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epa.gov/climatechange/images/indicator_downloads/growing-season-download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582" y="725523"/>
            <a:ext cx="8303491" cy="5973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18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plant-zones-download1.png (670×10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3055" y="660792"/>
            <a:ext cx="4431145" cy="6197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51863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gt;&lt;/object&gt;&lt;/database&gt;"/>
</p:tagLst>
</file>

<file path=ppt/theme/theme1.xml><?xml version="1.0" encoding="utf-8"?>
<a:theme xmlns:a="http://schemas.openxmlformats.org/drawingml/2006/main" name="MSU Wordmark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23325D1AF7084DBC902305C4E5DC6A" ma:contentTypeVersion="15" ma:contentTypeDescription="Create a new document." ma:contentTypeScope="" ma:versionID="1292e1b9e0e6c6c86910f99ac66e5a44">
  <xsd:schema xmlns:xsd="http://www.w3.org/2001/XMLSchema" xmlns:xs="http://www.w3.org/2001/XMLSchema" xmlns:p="http://schemas.microsoft.com/office/2006/metadata/properties" xmlns:ns1="http://schemas.microsoft.com/sharepoint/v3" xmlns:ns3="e533da98-8862-4b4d-a580-17e8cb0ad9a3" xmlns:ns4="ee328a0d-0fb8-4178-b020-85058d0b698f" targetNamespace="http://schemas.microsoft.com/office/2006/metadata/properties" ma:root="true" ma:fieldsID="a722af9b5e54fca256050a4ae54aef7c" ns1:_="" ns3:_="" ns4:_="">
    <xsd:import namespace="http://schemas.microsoft.com/sharepoint/v3"/>
    <xsd:import namespace="e533da98-8862-4b4d-a580-17e8cb0ad9a3"/>
    <xsd:import namespace="ee328a0d-0fb8-4178-b020-85058d0b698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1:_ip_UnifiedCompliancePolicyProperties" minOccurs="0"/>
                <xsd:element ref="ns1:_ip_UnifiedCompliancePolicyUIAc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33da98-8862-4b4d-a580-17e8cb0ad9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e328a0d-0fb8-4178-b020-85058d0b698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C17D6B-CB47-4D16-B569-B72897697D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533da98-8862-4b4d-a580-17e8cb0ad9a3"/>
    <ds:schemaRef ds:uri="ee328a0d-0fb8-4178-b020-85058d0b69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DA0F0C7-41DB-4A9E-9741-397D9D5ADF8F}">
  <ds:schemaRefs>
    <ds:schemaRef ds:uri="http://purl.org/dc/elements/1.1/"/>
    <ds:schemaRef ds:uri="http://purl.org/dc/dcmitype/"/>
    <ds:schemaRef ds:uri="http://schemas.microsoft.com/office/2006/metadata/properties"/>
    <ds:schemaRef ds:uri="http://schemas.microsoft.com/office/2006/documentManagement/types"/>
    <ds:schemaRef ds:uri="http://www.w3.org/XML/1998/namespace"/>
    <ds:schemaRef ds:uri="e533da98-8862-4b4d-a580-17e8cb0ad9a3"/>
    <ds:schemaRef ds:uri="http://schemas.microsoft.com/office/infopath/2007/PartnerControls"/>
    <ds:schemaRef ds:uri="http://schemas.openxmlformats.org/package/2006/metadata/core-properties"/>
    <ds:schemaRef ds:uri="ee328a0d-0fb8-4178-b020-85058d0b698f"/>
    <ds:schemaRef ds:uri="http://schemas.microsoft.com/sharepoint/v3"/>
    <ds:schemaRef ds:uri="http://purl.org/dc/terms/"/>
  </ds:schemaRefs>
</ds:datastoreItem>
</file>

<file path=customXml/itemProps3.xml><?xml version="1.0" encoding="utf-8"?>
<ds:datastoreItem xmlns:ds="http://schemas.openxmlformats.org/officeDocument/2006/customXml" ds:itemID="{AFDE1884-3B5F-4557-83C5-A2F2BDBC394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39709</TotalTime>
  <Words>2396</Words>
  <Application>Microsoft Office PowerPoint</Application>
  <PresentationFormat>On-screen Show (4:3)</PresentationFormat>
  <Paragraphs>189</Paragraphs>
  <Slides>40</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Gotham Book</vt:lpstr>
      <vt:lpstr>Gotham-Bold</vt:lpstr>
      <vt:lpstr>Wingdings</vt:lpstr>
      <vt:lpstr>MSU Wordmark design</vt:lpstr>
      <vt:lpstr>Drought Resilience in     Michigan Dry Beans </vt:lpstr>
      <vt:lpstr>Overview</vt:lpstr>
      <vt:lpstr>PowerPoint Presentation</vt:lpstr>
      <vt:lpstr>Sources of Greenhouse Gas</vt:lpstr>
      <vt:lpstr>PowerPoint Presentation</vt:lpstr>
      <vt:lpstr>Temperature 2070-2099</vt:lpstr>
      <vt:lpstr>PowerPoint Presentation</vt:lpstr>
      <vt:lpstr>PowerPoint Presentation</vt:lpstr>
      <vt:lpstr>PowerPoint Presentation</vt:lpstr>
      <vt:lpstr>PowerPoint Presentation</vt:lpstr>
      <vt:lpstr>Precipitation 2070-2099</vt:lpstr>
      <vt:lpstr>PowerPoint Presentation</vt:lpstr>
      <vt:lpstr>PowerPoint Presentation</vt:lpstr>
      <vt:lpstr>How can climate change impact growers?</vt:lpstr>
      <vt:lpstr>PowerPoint Presentation</vt:lpstr>
      <vt:lpstr>Objectives</vt:lpstr>
      <vt:lpstr>Methods</vt:lpstr>
      <vt:lpstr>PowerPoint Presentation</vt:lpstr>
      <vt:lpstr>PowerPoint Presentation</vt:lpstr>
      <vt:lpstr>PowerPoint Presentation</vt:lpstr>
      <vt:lpstr>PowerPoint Presentation</vt:lpstr>
      <vt:lpstr>PowerPoint Presentation</vt:lpstr>
      <vt:lpstr>2019 Precipitation vs. Normal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Dry Bean Yield by Variety at Chatham, MI</vt:lpstr>
      <vt:lpstr>Dry Bean Yield by Variety at East Lansing, MI</vt:lpstr>
      <vt:lpstr>Dry Bean Yield by Treatment at Chatham, MI</vt:lpstr>
      <vt:lpstr>Dry Bean Yield by Treatment at East Lansing, MI</vt:lpstr>
      <vt:lpstr>Conclusions and Next Steps</vt:lpstr>
      <vt:lpstr>GLISA Climate Impact Scenarios</vt:lpstr>
      <vt:lpstr>Acknowldegements</vt:lpstr>
    </vt:vector>
  </TitlesOfParts>
  <Company>University Relations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pjennings</dc:creator>
  <cp:lastModifiedBy>Joe Cramer</cp:lastModifiedBy>
  <cp:revision>487</cp:revision>
  <cp:lastPrinted>2019-09-30T15:12:21Z</cp:lastPrinted>
  <dcterms:created xsi:type="dcterms:W3CDTF">2010-09-21T16:06:10Z</dcterms:created>
  <dcterms:modified xsi:type="dcterms:W3CDTF">2019-12-11T02:04:07Z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0x0101002023325D1AF7084DBC902305C4E5DC6A</vt:lpwstr>
  </property>
</Properties>
</file>