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17"/>
  </p:handoutMasterIdLst>
  <p:sldIdLst>
    <p:sldId id="256" r:id="rId2"/>
    <p:sldId id="269" r:id="rId3"/>
    <p:sldId id="271" r:id="rId4"/>
    <p:sldId id="257" r:id="rId5"/>
    <p:sldId id="270" r:id="rId6"/>
    <p:sldId id="277" r:id="rId7"/>
    <p:sldId id="263" r:id="rId8"/>
    <p:sldId id="268" r:id="rId9"/>
    <p:sldId id="272" r:id="rId10"/>
    <p:sldId id="273" r:id="rId11"/>
    <p:sldId id="267" r:id="rId12"/>
    <p:sldId id="274" r:id="rId13"/>
    <p:sldId id="275" r:id="rId14"/>
    <p:sldId id="276" r:id="rId15"/>
    <p:sldId id="264" r:id="rId16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D585E-73BA-42DB-AAA5-6A2BF658717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A8F17-CE5E-4FF0-9D4A-A38556986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67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E79375E-D619-4A77-B72D-663987F0AE1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06514FF-AE78-4EBF-8907-A8F5C93A534E}" type="datetimeFigureOut">
              <a:rPr lang="en-US" smtClean="0"/>
              <a:t>12/9/2019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linkprotect.cudasvc.com/url?a=https://www.cornpest.ca/wbc-trap-network/interactive-map-of-weekly-wbc-trap-catches/&amp;c=E,1,ABm90P9pwoPC3L5twwaBsCkhULfr_j5fqeHEl049yrNPzoTLNODGV4awj6fPqNJKWJz96xLAzzzi7L_0mcuX7dNTUIpx7OiPmBi1v6yynQ,,&amp;typo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229600" cy="1828800"/>
          </a:xfrm>
        </p:spPr>
        <p:txBody>
          <a:bodyPr/>
          <a:lstStyle/>
          <a:p>
            <a:r>
              <a:rPr lang="en-US" dirty="0"/>
              <a:t>Dry Bean Meeting</a:t>
            </a:r>
            <a:br>
              <a:rPr lang="en-US" dirty="0"/>
            </a:br>
            <a:r>
              <a:rPr lang="en-US" dirty="0"/>
              <a:t>Dec. 11,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90600" y="2286000"/>
            <a:ext cx="7696200" cy="4572000"/>
          </a:xfrm>
        </p:spPr>
        <p:txBody>
          <a:bodyPr>
            <a:normAutofit/>
          </a:bodyPr>
          <a:lstStyle/>
          <a:p>
            <a:r>
              <a:rPr lang="en-US" dirty="0"/>
              <a:t>S – 5:1 N:S ratio</a:t>
            </a:r>
          </a:p>
          <a:p>
            <a:r>
              <a:rPr lang="en-US" dirty="0" err="1"/>
              <a:t>Mn</a:t>
            </a:r>
            <a:r>
              <a:rPr lang="en-US" dirty="0"/>
              <a:t> – 1 </a:t>
            </a:r>
            <a:r>
              <a:rPr lang="en-US" dirty="0" err="1"/>
              <a:t>qt</a:t>
            </a:r>
            <a:r>
              <a:rPr lang="en-US" dirty="0"/>
              <a:t>/acre in a liquid starter or foliar program</a:t>
            </a:r>
          </a:p>
          <a:p>
            <a:r>
              <a:rPr lang="en-US" dirty="0"/>
              <a:t>Zn – keep soil levels adequate; 1 </a:t>
            </a:r>
            <a:r>
              <a:rPr lang="en-US" dirty="0" err="1"/>
              <a:t>qt</a:t>
            </a:r>
            <a:r>
              <a:rPr lang="en-US" dirty="0"/>
              <a:t>/acre in liquid starter; foliar program </a:t>
            </a:r>
          </a:p>
          <a:p>
            <a:r>
              <a:rPr lang="en-US" dirty="0"/>
              <a:t>B – Assists with pod fill; broadcast or foliar; keep away from the seed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143000" y="1143000"/>
          <a:ext cx="6857998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60-75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30-140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– 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63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Fertility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5257800"/>
          </a:xfrm>
        </p:spPr>
        <p:txBody>
          <a:bodyPr/>
          <a:lstStyle/>
          <a:p>
            <a:r>
              <a:rPr lang="en-US" b="1" u="sng" dirty="0" err="1"/>
              <a:t>Foliars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Root rot or other visual issues are present</a:t>
            </a:r>
          </a:p>
          <a:p>
            <a:r>
              <a:rPr lang="en-US" dirty="0"/>
              <a:t>Will </a:t>
            </a:r>
            <a:r>
              <a:rPr lang="en-US" u="sng" dirty="0"/>
              <a:t>NOT</a:t>
            </a:r>
            <a:r>
              <a:rPr lang="en-US" dirty="0"/>
              <a:t> replace a good agronomic program</a:t>
            </a:r>
          </a:p>
          <a:p>
            <a:r>
              <a:rPr lang="en-US" dirty="0"/>
              <a:t>Can go on with fungicides or insecticides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20-20-20 plus micros</a:t>
            </a:r>
          </a:p>
          <a:p>
            <a:pPr lvl="1"/>
            <a:r>
              <a:rPr lang="en-US" dirty="0" err="1"/>
              <a:t>Ndemand</a:t>
            </a:r>
            <a:r>
              <a:rPr lang="en-US" dirty="0"/>
              <a:t> </a:t>
            </a:r>
            <a:r>
              <a:rPr lang="en-US" dirty="0" err="1"/>
              <a:t>Kman</a:t>
            </a:r>
            <a:endParaRPr lang="en-US" dirty="0"/>
          </a:p>
          <a:p>
            <a:pPr lvl="2"/>
            <a:r>
              <a:rPr lang="en-US" dirty="0"/>
              <a:t>18-0-6-3S-.1B-1Mn-.25Zn</a:t>
            </a:r>
          </a:p>
          <a:p>
            <a:r>
              <a:rPr lang="en-US" dirty="0"/>
              <a:t>Tissue Sampling</a:t>
            </a:r>
          </a:p>
          <a:p>
            <a:r>
              <a:rPr lang="en-US" b="1" u="sng" dirty="0"/>
              <a:t>Biologicals</a:t>
            </a:r>
          </a:p>
          <a:p>
            <a:pPr lvl="1"/>
            <a:r>
              <a:rPr lang="en-US" dirty="0"/>
              <a:t>Lots of products on the market</a:t>
            </a:r>
          </a:p>
          <a:p>
            <a:r>
              <a:rPr lang="en-US" dirty="0"/>
              <a:t>Keep your soils balanced and bugs will be happy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971800"/>
            <a:ext cx="3078479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8F6A7-9413-44A1-B536-9A85317C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18A0-3EC1-4059-84A7-2BECDAFA1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your fields</a:t>
            </a:r>
          </a:p>
          <a:p>
            <a:pPr lvl="1"/>
            <a:r>
              <a:rPr lang="en-US" dirty="0"/>
              <a:t>ALS (2) and glyphosate (9) resistant weeds are around</a:t>
            </a:r>
          </a:p>
          <a:p>
            <a:r>
              <a:rPr lang="en-US" dirty="0"/>
              <a:t>Test weed escapes</a:t>
            </a:r>
          </a:p>
          <a:p>
            <a:r>
              <a:rPr lang="en-US" dirty="0"/>
              <a:t>Rotate effective herbicide chemistries</a:t>
            </a:r>
          </a:p>
          <a:p>
            <a:r>
              <a:rPr lang="en-US" dirty="0"/>
              <a:t>Multiple modes of action</a:t>
            </a:r>
          </a:p>
          <a:p>
            <a:r>
              <a:rPr lang="en-US" dirty="0"/>
              <a:t>Layer chemistry = Pre followed by Post</a:t>
            </a:r>
          </a:p>
          <a:p>
            <a:pPr lvl="1"/>
            <a:r>
              <a:rPr lang="en-US" dirty="0"/>
              <a:t>Don’t wait to see weeds</a:t>
            </a:r>
          </a:p>
          <a:p>
            <a:r>
              <a:rPr lang="en-US" dirty="0"/>
              <a:t>Think about burndowns (fall/spring)</a:t>
            </a:r>
          </a:p>
          <a:p>
            <a:r>
              <a:rPr lang="en-US" dirty="0"/>
              <a:t>Tillage considerations</a:t>
            </a:r>
          </a:p>
          <a:p>
            <a:r>
              <a:rPr lang="en-US" dirty="0"/>
              <a:t>Cover crops</a:t>
            </a:r>
          </a:p>
          <a:p>
            <a:r>
              <a:rPr lang="en-US" dirty="0"/>
              <a:t>Nothing “new” for dry beans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3934F-23C7-4201-AF18-462A6BE3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14135" y="2790826"/>
            <a:ext cx="2819399" cy="2114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C0EC9-AF85-401F-8EA0-E94BE896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0" y="4419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38CE-BE3C-489A-B877-F9C7EA22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8F5D-4D1B-4B40-B465-1573E1C5A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504717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Root Rot</a:t>
            </a:r>
            <a:r>
              <a:rPr lang="en-US" sz="1800" dirty="0"/>
              <a:t>– </a:t>
            </a:r>
            <a:r>
              <a:rPr lang="en-US" sz="2300" dirty="0"/>
              <a:t>high soil moisture, soil compaction, poor drainage and short rotations</a:t>
            </a:r>
          </a:p>
          <a:p>
            <a:pPr lvl="1"/>
            <a:r>
              <a:rPr lang="en-US" sz="2300" dirty="0"/>
              <a:t>Crop rotation – 3 years or more best</a:t>
            </a:r>
          </a:p>
          <a:p>
            <a:pPr lvl="2"/>
            <a:r>
              <a:rPr lang="en-US" sz="2300" dirty="0"/>
              <a:t>Good rotations: barley, corn, alfalfa and wheat</a:t>
            </a:r>
          </a:p>
          <a:p>
            <a:pPr lvl="1"/>
            <a:r>
              <a:rPr lang="en-US" sz="2300" dirty="0"/>
              <a:t>Good seed bed prep – bury trash in the fall, avoid compaction</a:t>
            </a:r>
          </a:p>
          <a:p>
            <a:pPr lvl="1"/>
            <a:r>
              <a:rPr lang="en-US" sz="2300" dirty="0"/>
              <a:t>Treat your seed</a:t>
            </a:r>
          </a:p>
          <a:p>
            <a:pPr lvl="1"/>
            <a:r>
              <a:rPr lang="en-US" sz="2300" dirty="0"/>
              <a:t>Wait to plant (60 F soil temp min) </a:t>
            </a:r>
          </a:p>
          <a:p>
            <a:pPr lvl="1"/>
            <a:r>
              <a:rPr lang="en-US" sz="2300" dirty="0"/>
              <a:t>Proper fertility gives plants the best start possible. (Nitrogen applications can help)</a:t>
            </a:r>
          </a:p>
          <a:p>
            <a:pPr lvl="1"/>
            <a:r>
              <a:rPr lang="en-US" sz="2300" dirty="0"/>
              <a:t>Herbicides like Dual, Prowl and </a:t>
            </a:r>
            <a:r>
              <a:rPr lang="en-US" sz="2300" dirty="0" err="1"/>
              <a:t>Treflan</a:t>
            </a:r>
            <a:r>
              <a:rPr lang="en-US" sz="2300" dirty="0"/>
              <a:t> can suppress root expansion in cool weather.</a:t>
            </a:r>
          </a:p>
          <a:p>
            <a:pPr lvl="1"/>
            <a:r>
              <a:rPr lang="en-US" sz="2300" dirty="0"/>
              <a:t>Avoid possibility for root pruning during cultivation</a:t>
            </a:r>
          </a:p>
          <a:p>
            <a:pPr lvl="1"/>
            <a:r>
              <a:rPr lang="en-US" sz="2300" dirty="0"/>
              <a:t>Cover crops that improve soil structure or reduce soil compaction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0DB7E-18CD-4598-ADEA-85D863DC4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9408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White Mold</a:t>
            </a:r>
            <a:r>
              <a:rPr lang="en-US" sz="2400" dirty="0"/>
              <a:t>– dense crop canopy, rainy, wet weather around and during flowering</a:t>
            </a:r>
          </a:p>
          <a:p>
            <a:pPr lvl="1"/>
            <a:r>
              <a:rPr lang="en-US" dirty="0"/>
              <a:t>Get better air circulation</a:t>
            </a:r>
          </a:p>
          <a:p>
            <a:pPr lvl="2"/>
            <a:r>
              <a:rPr lang="en-US" dirty="0"/>
              <a:t>Wider rows and proper seed spacing</a:t>
            </a:r>
          </a:p>
          <a:p>
            <a:pPr lvl="1"/>
            <a:r>
              <a:rPr lang="en-US" dirty="0"/>
              <a:t>Rotation to non-host crops – corn and small grains</a:t>
            </a:r>
          </a:p>
          <a:p>
            <a:pPr lvl="1"/>
            <a:r>
              <a:rPr lang="en-US" dirty="0" err="1"/>
              <a:t>Sclerotian</a:t>
            </a:r>
            <a:r>
              <a:rPr lang="en-US" dirty="0"/>
              <a:t> can survive in the soil for years following infestation</a:t>
            </a:r>
          </a:p>
          <a:p>
            <a:pPr lvl="1"/>
            <a:r>
              <a:rPr lang="en-US" dirty="0"/>
              <a:t>Don’t over fertilize with nitrogen</a:t>
            </a:r>
          </a:p>
          <a:p>
            <a:pPr lvl="1"/>
            <a:r>
              <a:rPr lang="en-US" dirty="0"/>
              <a:t>Manage irrigation closely</a:t>
            </a:r>
          </a:p>
          <a:p>
            <a:pPr lvl="1"/>
            <a:r>
              <a:rPr lang="en-US" dirty="0"/>
              <a:t>Fungicides are preventative, not curative</a:t>
            </a:r>
          </a:p>
          <a:p>
            <a:pPr lvl="1"/>
            <a:r>
              <a:rPr lang="en-US" dirty="0"/>
              <a:t>Proper fungicide timings</a:t>
            </a:r>
          </a:p>
          <a:p>
            <a:pPr lvl="1"/>
            <a:r>
              <a:rPr lang="en-US" dirty="0" err="1"/>
              <a:t>Sporecaster</a:t>
            </a:r>
            <a:r>
              <a:rPr lang="en-US" dirty="0"/>
              <a:t> App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81424-F8A7-4612-8183-C5F29EC0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34456"/>
            <a:ext cx="3215595" cy="2561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B7B2D-42DA-48AD-B850-C93EC5E0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58096"/>
            <a:ext cx="1825445" cy="31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6BEF-671C-4032-95CA-BB76BAFF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B2772-B1E4-4190-9664-9F3416378F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Japanese Beetles</a:t>
            </a:r>
          </a:p>
          <a:p>
            <a:r>
              <a:rPr lang="en-US" sz="2100" dirty="0"/>
              <a:t>Typically seeing adults in dry bean fields.</a:t>
            </a:r>
          </a:p>
          <a:p>
            <a:r>
              <a:rPr lang="en-US" sz="2100" dirty="0"/>
              <a:t>Emerge and feed June - August</a:t>
            </a:r>
          </a:p>
          <a:p>
            <a:r>
              <a:rPr lang="en-US" sz="2100" dirty="0"/>
              <a:t>They feed on leaves towards the top of the plants.</a:t>
            </a:r>
          </a:p>
          <a:p>
            <a:r>
              <a:rPr lang="en-US" sz="2100" dirty="0"/>
              <a:t>Threshold: 25-30% defoliation across the field.</a:t>
            </a:r>
          </a:p>
          <a:p>
            <a:r>
              <a:rPr lang="en-US" sz="2100" dirty="0"/>
              <a:t>Not recommended to spray.</a:t>
            </a:r>
          </a:p>
          <a:p>
            <a:r>
              <a:rPr lang="en-US" sz="2100" b="1" dirty="0"/>
              <a:t>Insecticides kill ALL bugs, both good and bad!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6FB6D-D388-4D72-90E5-9FFCB7DB3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886200" cy="4590288"/>
          </a:xfrm>
        </p:spPr>
        <p:txBody>
          <a:bodyPr>
            <a:normAutofit fontScale="92500"/>
          </a:bodyPr>
          <a:lstStyle/>
          <a:p>
            <a:r>
              <a:rPr lang="en-US" dirty="0"/>
              <a:t>Western Bean Cutworm</a:t>
            </a:r>
          </a:p>
          <a:p>
            <a:r>
              <a:rPr lang="en-US" sz="2100" dirty="0"/>
              <a:t>Watch the traps </a:t>
            </a:r>
          </a:p>
          <a:p>
            <a:pPr lvl="1"/>
            <a:r>
              <a:rPr lang="en-US" sz="2100" dirty="0"/>
              <a:t>Maps can be found at </a:t>
            </a:r>
            <a:r>
              <a:rPr lang="en-US" sz="2100" u="sng" dirty="0">
                <a:hlinkClick r:id="rId2"/>
              </a:rPr>
              <a:t>https://www.cornpest.ca/wbc-trap-network/interactive-map-of-weekly-wbc-trap-catches/</a:t>
            </a:r>
            <a:r>
              <a:rPr lang="en-US" sz="2100" dirty="0"/>
              <a:t>.  </a:t>
            </a:r>
          </a:p>
          <a:p>
            <a:r>
              <a:rPr lang="en-US" sz="2100" dirty="0"/>
              <a:t>Scout your fields</a:t>
            </a:r>
          </a:p>
          <a:p>
            <a:r>
              <a:rPr lang="en-US" sz="2100" dirty="0"/>
              <a:t>Dry weather makes it difficult for the eggs to survive.</a:t>
            </a:r>
          </a:p>
          <a:p>
            <a:r>
              <a:rPr lang="en-US" sz="2100" dirty="0"/>
              <a:t>Insecticide applications should start 7-14 days after peak flight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ED081-BAE8-49FF-AE68-86CCC3AA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80" y="1556510"/>
            <a:ext cx="3302040" cy="3914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33B13-9350-480C-9560-FED38BFA0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305" y="1981200"/>
            <a:ext cx="3526790" cy="30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care of your soils – Soil Sample</a:t>
            </a:r>
          </a:p>
          <a:p>
            <a:r>
              <a:rPr lang="en-US" dirty="0"/>
              <a:t>Develop a good base program</a:t>
            </a:r>
          </a:p>
          <a:p>
            <a:r>
              <a:rPr lang="en-US" dirty="0"/>
              <a:t>There are multiple ways to get to the end result</a:t>
            </a:r>
          </a:p>
          <a:p>
            <a:r>
              <a:rPr lang="en-US" dirty="0"/>
              <a:t>You have to decide what works best for your farm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>
          <a:xfrm>
            <a:off x="1796903" y="3408830"/>
            <a:ext cx="5213497" cy="329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567A-E803-42A5-BBBE-CB8C7ED45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Season of 2019…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DBA69-A79D-440D-AF5E-C42280DE7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Fertility</a:t>
            </a:r>
          </a:p>
          <a:p>
            <a:r>
              <a:rPr lang="en-US" dirty="0"/>
              <a:t>Herbicide Resistance</a:t>
            </a:r>
          </a:p>
          <a:p>
            <a:r>
              <a:rPr lang="en-US" dirty="0"/>
              <a:t>Disease</a:t>
            </a:r>
          </a:p>
          <a:p>
            <a:r>
              <a:rPr lang="en-US" dirty="0"/>
              <a:t>Insects</a:t>
            </a:r>
          </a:p>
        </p:txBody>
      </p:sp>
    </p:spTree>
    <p:extLst>
      <p:ext uri="{BB962C8B-B14F-4D97-AF65-F5344CB8AC3E}">
        <p14:creationId xmlns:p14="http://schemas.microsoft.com/office/powerpoint/2010/main" val="18844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983C-8DE1-4E22-AD41-78F655EC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R’s of Nutrient Stewardship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6376-B287-4366-8C04-7F490FBB7C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Right Source of Nutrients</a:t>
            </a:r>
          </a:p>
          <a:p>
            <a:r>
              <a:rPr lang="en-US" dirty="0"/>
              <a:t>Right Rate</a:t>
            </a:r>
          </a:p>
          <a:p>
            <a:r>
              <a:rPr lang="en-US" dirty="0"/>
              <a:t>Right Time</a:t>
            </a:r>
          </a:p>
          <a:p>
            <a:r>
              <a:rPr lang="en-US" dirty="0"/>
              <a:t>Right Place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F596DD-730B-4527-9586-42064CCF8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24200"/>
            <a:ext cx="4441825" cy="3331369"/>
          </a:xfrm>
        </p:spPr>
      </p:pic>
    </p:spTree>
    <p:extLst>
      <p:ext uri="{BB962C8B-B14F-4D97-AF65-F5344CB8AC3E}">
        <p14:creationId xmlns:p14="http://schemas.microsoft.com/office/powerpoint/2010/main" val="30061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With 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 Test, Soil Test, Soil Test!</a:t>
            </a:r>
          </a:p>
          <a:p>
            <a:pPr lvl="1"/>
            <a:r>
              <a:rPr lang="en-US" dirty="0"/>
              <a:t>Grids</a:t>
            </a:r>
          </a:p>
          <a:p>
            <a:pPr lvl="1"/>
            <a:r>
              <a:rPr lang="en-US" dirty="0"/>
              <a:t>Straight</a:t>
            </a:r>
          </a:p>
          <a:p>
            <a:r>
              <a:rPr lang="en-US" dirty="0"/>
              <a:t>Understand your lab recommendations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5" b="36062"/>
          <a:stretch/>
        </p:blipFill>
        <p:spPr>
          <a:xfrm>
            <a:off x="685800" y="3886200"/>
            <a:ext cx="745101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D1865D6-25A1-44CD-87B2-52B37C30B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5285"/>
            <a:ext cx="9237810" cy="4277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8008D8-3382-4106-BEF2-BD72713A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Sampling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729EC-1226-4B2F-9BD2-2A3121BF5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371600"/>
            <a:ext cx="5429250" cy="3294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30E727-8D6B-4BFB-8C06-284B2CAAEAF1}"/>
              </a:ext>
            </a:extLst>
          </p:cNvPr>
          <p:cNvSpPr/>
          <p:nvPr/>
        </p:nvSpPr>
        <p:spPr>
          <a:xfrm>
            <a:off x="2895600" y="1570038"/>
            <a:ext cx="762000" cy="1706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58A9B-F660-4D5D-B39C-17833320E51F}"/>
              </a:ext>
            </a:extLst>
          </p:cNvPr>
          <p:cNvSpPr/>
          <p:nvPr/>
        </p:nvSpPr>
        <p:spPr>
          <a:xfrm>
            <a:off x="5105400" y="1570038"/>
            <a:ext cx="3124200" cy="15541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5893-0D51-4EE8-8A35-8D04C629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Grid Sample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9674ED-8E01-4EE0-AC12-175B8B31C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356" y="1644019"/>
            <a:ext cx="9299402" cy="2165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4DF9C-A42F-48D8-AAA4-38F1E9E6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23"/>
          <a:stretch/>
        </p:blipFill>
        <p:spPr>
          <a:xfrm>
            <a:off x="3962400" y="3614734"/>
            <a:ext cx="5035204" cy="31984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291C4E-0670-4767-BD5A-353D321EB96C}"/>
              </a:ext>
            </a:extLst>
          </p:cNvPr>
          <p:cNvSpPr/>
          <p:nvPr/>
        </p:nvSpPr>
        <p:spPr>
          <a:xfrm>
            <a:off x="4191000" y="3962400"/>
            <a:ext cx="1981200" cy="1251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F0EB2-8A3A-477D-9A13-AF8939AFE3A3}"/>
              </a:ext>
            </a:extLst>
          </p:cNvPr>
          <p:cNvSpPr/>
          <p:nvPr/>
        </p:nvSpPr>
        <p:spPr>
          <a:xfrm>
            <a:off x="6172200" y="3962400"/>
            <a:ext cx="2743200" cy="1251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DCCF6-4992-44F0-8B24-5619399ACFE3}"/>
              </a:ext>
            </a:extLst>
          </p:cNvPr>
          <p:cNvSpPr/>
          <p:nvPr/>
        </p:nvSpPr>
        <p:spPr>
          <a:xfrm>
            <a:off x="5486400" y="2743200"/>
            <a:ext cx="1143000" cy="8715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Bean Nutrient Uptake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Yield goal of 30 bags per acre (pounds per acre)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94489"/>
              </p:ext>
            </p:extLst>
          </p:nvPr>
        </p:nvGraphicFramePr>
        <p:xfrm>
          <a:off x="914400" y="22098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/>
          <a:stretch/>
        </p:blipFill>
        <p:spPr>
          <a:xfrm>
            <a:off x="1752600" y="3429000"/>
            <a:ext cx="5791200" cy="32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90600" y="2286000"/>
            <a:ext cx="7696200" cy="4572000"/>
          </a:xfrm>
        </p:spPr>
        <p:txBody>
          <a:bodyPr>
            <a:normAutofit/>
          </a:bodyPr>
          <a:lstStyle/>
          <a:p>
            <a:r>
              <a:rPr lang="en-US" dirty="0"/>
              <a:t>N – Plant will make some of it’s own N; don’t over load your soil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886748"/>
              </p:ext>
            </p:extLst>
          </p:nvPr>
        </p:nvGraphicFramePr>
        <p:xfrm>
          <a:off x="1143000" y="1143000"/>
          <a:ext cx="6857998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60-75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30-140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– 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287A7D3-3831-48AD-AF96-3DC8581B5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276600"/>
            <a:ext cx="5429250" cy="3294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267E4-37A7-46C1-B4D6-2D3EB4A3AB90}"/>
              </a:ext>
            </a:extLst>
          </p:cNvPr>
          <p:cNvSpPr/>
          <p:nvPr/>
        </p:nvSpPr>
        <p:spPr>
          <a:xfrm>
            <a:off x="3048000" y="3429000"/>
            <a:ext cx="914400" cy="16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90600" y="2286000"/>
            <a:ext cx="7696200" cy="4572000"/>
          </a:xfrm>
        </p:spPr>
        <p:txBody>
          <a:bodyPr>
            <a:normAutofit/>
          </a:bodyPr>
          <a:lstStyle/>
          <a:p>
            <a:r>
              <a:rPr lang="en-US" dirty="0"/>
              <a:t>P – Most soils here are high in phosphates; make sure some is in the starter</a:t>
            </a:r>
          </a:p>
          <a:p>
            <a:r>
              <a:rPr lang="en-US" dirty="0"/>
              <a:t>K – Based on soil levels and how much is needed to build upon</a:t>
            </a:r>
          </a:p>
          <a:p>
            <a:r>
              <a:rPr lang="en-US" dirty="0"/>
              <a:t>Mg – Based on soil levels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143000" y="1143000"/>
          <a:ext cx="6857998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60-75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30-140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– 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08C107F-249E-4CC4-8BB9-46C399D0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4" y="3413760"/>
            <a:ext cx="5429250" cy="3294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15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7748</TotalTime>
  <Words>636</Words>
  <Application>Microsoft Office PowerPoint</Application>
  <PresentationFormat>On-screen Show (4:3)</PresentationFormat>
  <Paragraphs>151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Adjacency</vt:lpstr>
      <vt:lpstr>Dry Bean Meeting Dec. 11, 2019</vt:lpstr>
      <vt:lpstr>The Season of 2019…</vt:lpstr>
      <vt:lpstr>4 R’s of Nutrient Stewardship</vt:lpstr>
      <vt:lpstr>Starting With The Basics</vt:lpstr>
      <vt:lpstr>Soil Sampling</vt:lpstr>
      <vt:lpstr>Why Grid Sample</vt:lpstr>
      <vt:lpstr>Dry Bean Nutrient Uptake</vt:lpstr>
      <vt:lpstr>General Recommendations</vt:lpstr>
      <vt:lpstr>General Recommendations</vt:lpstr>
      <vt:lpstr>General Recommendations</vt:lpstr>
      <vt:lpstr>Other Fertility Options</vt:lpstr>
      <vt:lpstr>Herbicide Resistance</vt:lpstr>
      <vt:lpstr>Diseases</vt:lpstr>
      <vt:lpstr>Insects</vt:lpstr>
      <vt:lpstr>Summary</vt:lpstr>
    </vt:vector>
  </TitlesOfParts>
  <Company>Wilbur-Ellis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Wilbur-Ellis</dc:creator>
  <cp:lastModifiedBy>Jessica Rader</cp:lastModifiedBy>
  <cp:revision>32</cp:revision>
  <cp:lastPrinted>2014-12-17T21:16:34Z</cp:lastPrinted>
  <dcterms:created xsi:type="dcterms:W3CDTF">2014-12-11T13:41:27Z</dcterms:created>
  <dcterms:modified xsi:type="dcterms:W3CDTF">2019-12-10T21:18:40Z</dcterms:modified>
</cp:coreProperties>
</file>